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58" r:id="rId10"/>
    <p:sldId id="259" r:id="rId11"/>
    <p:sldId id="260" r:id="rId12"/>
    <p:sldId id="261" r:id="rId13"/>
    <p:sldId id="263" r:id="rId14"/>
    <p:sldId id="264" r:id="rId15"/>
    <p:sldId id="265" r:id="rId16"/>
    <p:sldId id="266" r:id="rId17"/>
    <p:sldId id="267" r:id="rId18"/>
    <p:sldId id="268" r:id="rId19"/>
    <p:sldId id="28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FF66"/>
    <a:srgbClr val="3333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F2A59-09BC-4CFB-8660-22DC362C3E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2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B12C1-1BE4-4417-BFFD-97ADF5014F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5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71874-CAA4-4E9E-AB5F-DA8B50492A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58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972FE-5489-4688-82C2-C2AF58393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4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E1E06-B6DF-4E88-BDB0-50B756ED2F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5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F210F-FAB9-4FB1-89D6-407F41E0F4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6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08450-6348-49EE-9146-EC9CA5224D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1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094CD-9E81-4571-B8A6-C1ACC805C4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8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A1715-1987-4F9B-8D27-DD6E35E8AE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3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62BD8-E558-4BA7-8022-A134728B6A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8C475-11BC-4D2D-ADF2-41E3945DC9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8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ED258-9320-4F6C-86B1-DB20E7B670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4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6A4346-30F1-476B-BA23-2873B54AA9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9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audio" Target="../media/audio6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" b="89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531144" y="381000"/>
            <a:ext cx="5199062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62" tIns="36631" rIns="73262" bIns="3663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6" name="Picture 4" descr="1-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55914"/>
            <a:ext cx="2757488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66800" y="3048000"/>
            <a:ext cx="792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31842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429000" y="3000375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= 5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" y="29718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Cách làm : 5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62400" y="2743200"/>
            <a:ext cx="968375" cy="857250"/>
            <a:chOff x="3504" y="3216"/>
            <a:chExt cx="610" cy="540"/>
          </a:xfrm>
        </p:grpSpPr>
        <p:sp>
          <p:nvSpPr>
            <p:cNvPr id="12320" name="Text Box 5"/>
            <p:cNvSpPr txBox="1">
              <a:spLocks noChangeArrowheads="1"/>
            </p:cNvSpPr>
            <p:nvPr/>
          </p:nvSpPr>
          <p:spPr bwMode="auto">
            <a:xfrm>
              <a:off x="3552" y="3216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132</a:t>
              </a:r>
            </a:p>
          </p:txBody>
        </p:sp>
        <p:sp>
          <p:nvSpPr>
            <p:cNvPr id="12321" name="Text Box 6"/>
            <p:cNvSpPr txBox="1">
              <a:spLocks noChangeArrowheads="1"/>
            </p:cNvSpPr>
            <p:nvPr/>
          </p:nvSpPr>
          <p:spPr bwMode="auto">
            <a:xfrm>
              <a:off x="3504" y="3504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1000</a:t>
              </a:r>
            </a:p>
          </p:txBody>
        </p:sp>
        <p:sp>
          <p:nvSpPr>
            <p:cNvPr id="12322" name="Line 7"/>
            <p:cNvSpPr>
              <a:spLocks noChangeShapeType="1"/>
            </p:cNvSpPr>
            <p:nvPr/>
          </p:nvSpPr>
          <p:spPr bwMode="auto">
            <a:xfrm flipV="1">
              <a:off x="3552" y="3504"/>
              <a:ext cx="38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257800" y="29718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</a:rPr>
              <a:t>= </a:t>
            </a:r>
            <a:r>
              <a:rPr lang="en-US" sz="2000" dirty="0">
                <a:solidFill>
                  <a:schemeClr val="folHlink"/>
                </a:solidFill>
              </a:rPr>
              <a:t>5, 132</a:t>
            </a:r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5715000" y="28956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</a:rPr>
              <a:t>          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981200" y="29718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tấn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461125" y="2943225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tấn        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711700" y="2927350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err="1">
                <a:solidFill>
                  <a:schemeClr val="tx2"/>
                </a:solidFill>
              </a:rPr>
              <a:t>tấn</a:t>
            </a:r>
            <a:r>
              <a:rPr lang="en-US" sz="2000" dirty="0">
                <a:solidFill>
                  <a:schemeClr val="tx2"/>
                </a:solidFill>
              </a:rPr>
              <a:t>        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514600" y="29718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132 kg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Toán</a:t>
            </a:r>
            <a:r>
              <a:rPr lang="en-U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/>
            </a:r>
            <a:br>
              <a:rPr lang="en-U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</a:br>
            <a:endParaRPr lang="en-US" sz="16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11430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Viết các số đo khối lượng dưới dạng số thập phân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81000" y="175260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u="sng">
                <a:solidFill>
                  <a:schemeClr val="tx2"/>
                </a:solidFill>
              </a:rPr>
              <a:t>Ví dụ 1</a:t>
            </a:r>
            <a:r>
              <a:rPr lang="en-US" sz="2000">
                <a:solidFill>
                  <a:schemeClr val="tx2"/>
                </a:solidFill>
              </a:rPr>
              <a:t> :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1676400" y="1752600"/>
            <a:ext cx="586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Viết số đo thập phân thích hợp vào chỗ chấm: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905000" y="2286000"/>
            <a:ext cx="312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5       </a:t>
            </a:r>
          </a:p>
        </p:txBody>
      </p:sp>
      <p:sp>
        <p:nvSpPr>
          <p:cNvPr id="12304" name="Text Box 19"/>
          <p:cNvSpPr txBox="1">
            <a:spLocks noChangeArrowheads="1"/>
          </p:cNvSpPr>
          <p:nvPr/>
        </p:nvSpPr>
        <p:spPr bwMode="auto">
          <a:xfrm>
            <a:off x="5638800" y="4862513"/>
            <a:ext cx="609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519113" y="3657600"/>
            <a:ext cx="556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Vậy         : 5 tấn 132 kg = </a:t>
            </a:r>
            <a:r>
              <a:rPr lang="en-US" sz="2000">
                <a:solidFill>
                  <a:schemeClr val="folHlink"/>
                </a:solidFill>
              </a:rPr>
              <a:t>5 , 132</a:t>
            </a:r>
            <a:r>
              <a:rPr lang="en-US" sz="2000">
                <a:solidFill>
                  <a:schemeClr val="tx2"/>
                </a:solidFill>
              </a:rPr>
              <a:t> tấn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33400" y="434340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u="sng">
                <a:solidFill>
                  <a:schemeClr val="tx2"/>
                </a:solidFill>
              </a:rPr>
              <a:t>Ví dụ 2</a:t>
            </a:r>
            <a:r>
              <a:rPr lang="en-US" sz="2000">
                <a:solidFill>
                  <a:schemeClr val="tx2"/>
                </a:solidFill>
              </a:rPr>
              <a:t> :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3581400" y="5591175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= 5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1828800" y="4343400"/>
            <a:ext cx="586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Viết số đo thập phân thích hợp vào chỗ chấm: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667000" y="4876800"/>
            <a:ext cx="312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5 tấn 32 kg = . . . tấn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609600" y="5562600"/>
            <a:ext cx="739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Cách làm : 5 tấn 32 kg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038600" y="5334000"/>
            <a:ext cx="968375" cy="857250"/>
            <a:chOff x="3504" y="3216"/>
            <a:chExt cx="610" cy="540"/>
          </a:xfrm>
        </p:grpSpPr>
        <p:sp>
          <p:nvSpPr>
            <p:cNvPr id="12317" name="Text Box 27"/>
            <p:cNvSpPr txBox="1">
              <a:spLocks noChangeArrowheads="1"/>
            </p:cNvSpPr>
            <p:nvPr/>
          </p:nvSpPr>
          <p:spPr bwMode="auto">
            <a:xfrm>
              <a:off x="3552" y="3216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 32</a:t>
              </a:r>
            </a:p>
          </p:txBody>
        </p:sp>
        <p:sp>
          <p:nvSpPr>
            <p:cNvPr id="12318" name="Text Box 28"/>
            <p:cNvSpPr txBox="1">
              <a:spLocks noChangeArrowheads="1"/>
            </p:cNvSpPr>
            <p:nvPr/>
          </p:nvSpPr>
          <p:spPr bwMode="auto">
            <a:xfrm>
              <a:off x="3504" y="3504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1000</a:t>
              </a:r>
            </a:p>
          </p:txBody>
        </p:sp>
        <p:sp>
          <p:nvSpPr>
            <p:cNvPr id="12319" name="Line 29"/>
            <p:cNvSpPr>
              <a:spLocks noChangeShapeType="1"/>
            </p:cNvSpPr>
            <p:nvPr/>
          </p:nvSpPr>
          <p:spPr bwMode="auto">
            <a:xfrm flipV="1">
              <a:off x="3552" y="3504"/>
              <a:ext cx="38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5410200" y="55626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= </a:t>
            </a:r>
            <a:r>
              <a:rPr lang="en-US" sz="2000">
                <a:solidFill>
                  <a:schemeClr val="folHlink"/>
                </a:solidFill>
              </a:rPr>
              <a:t>5, 032</a:t>
            </a:r>
            <a:r>
              <a:rPr lang="en-US" sz="2000">
                <a:solidFill>
                  <a:schemeClr val="tx2"/>
                </a:solidFill>
              </a:rPr>
              <a:t> tấn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4114800" y="55626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</a:rPr>
              <a:t>          </a:t>
            </a:r>
            <a:r>
              <a:rPr lang="en-US" sz="2000" dirty="0" err="1">
                <a:solidFill>
                  <a:schemeClr val="tx2"/>
                </a:solidFill>
              </a:rPr>
              <a:t>tấn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2120900" y="2270125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tấn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4127500" y="2270125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tấn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2514600" y="2273300"/>
            <a:ext cx="312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132 kg = . .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9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36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autoRev="1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autoRev="1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autoRev="1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6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70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160"/>
                            </p:stCondLst>
                            <p:childTnLst>
                              <p:par>
                                <p:cTn id="8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9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5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9" dur="1000" tmFilter="0, 0; .2, .5; .8, .5; 1, 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500" autoRev="1" fill="hold"/>
                                        <p:tgtEl>
                                          <p:spTgt spid="5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2" dur="1000" tmFilter="0, 0; .2, .5; .8, .5; 1, 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500" autoRev="1" fill="hold"/>
                                        <p:tgtEl>
                                          <p:spTgt spid="5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6" dur="500" autoRev="1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autoRev="1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500" autoRev="1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0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0" dur="500" autoRev="1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500" autoRev="1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2" dur="500" autoRev="1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0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4" dur="250" autoRev="1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250" autoRev="1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250" autoRev="1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8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8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4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720"/>
                            </p:stCondLst>
                            <p:childTnLst>
                              <p:par>
                                <p:cTn id="14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8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8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8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7" dur="8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8" dur="8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8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680"/>
                            </p:stCondLst>
                            <p:childTnLst>
                              <p:par>
                                <p:cTn id="16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1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680"/>
                            </p:stCondLst>
                            <p:childTnLst>
                              <p:par>
                                <p:cTn id="16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1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6" dur="500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7" dur="500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500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5128" grpId="0"/>
      <p:bldP spid="5130" grpId="0"/>
      <p:bldP spid="5130" grpId="1"/>
      <p:bldP spid="5130" grpId="2"/>
      <p:bldP spid="5131" grpId="0"/>
      <p:bldP spid="5131" grpId="1"/>
      <p:bldP spid="5131" grpId="2"/>
      <p:bldP spid="5132" grpId="0"/>
      <p:bldP spid="5132" grpId="1"/>
      <p:bldP spid="5132" grpId="2"/>
      <p:bldP spid="5133" grpId="0"/>
      <p:bldP spid="5133" grpId="1"/>
      <p:bldP spid="5136" grpId="0"/>
      <p:bldP spid="5137" grpId="0"/>
      <p:bldP spid="5138" grpId="0"/>
      <p:bldP spid="5152" grpId="0"/>
      <p:bldP spid="5152" grpId="1"/>
      <p:bldP spid="5153" grpId="0"/>
      <p:bldP spid="5153" grpId="1"/>
      <p:bldP spid="51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Toán</a:t>
            </a:r>
            <a:endParaRPr lang="en-US" sz="2000" b="1" u="sng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792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Viết các số đo khối lượng dưới dạng số thập phân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638800" y="2424113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1828800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u="sng">
                <a:solidFill>
                  <a:schemeClr val="tx2"/>
                </a:solidFill>
              </a:rPr>
              <a:t>Ví dụ 2</a:t>
            </a:r>
            <a:r>
              <a:rPr lang="en-US" sz="2800">
                <a:solidFill>
                  <a:schemeClr val="tx2"/>
                </a:solidFill>
              </a:rPr>
              <a:t> :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667000" y="3429000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</a:rPr>
              <a:t>= 5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466850" y="1831975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</a:rPr>
              <a:t>Viết số đo thập phân thích hợp vào chỗ chấm: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676400" y="2514600"/>
            <a:ext cx="426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</a:rPr>
              <a:t>5 tấn 32 kg = . . . tấn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33400" y="3382963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</a:rPr>
              <a:t>5 tấn 32 kg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352800" y="3733800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657850" y="3384550"/>
            <a:ext cx="2009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</a:rPr>
              <a:t>          tấn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105400" y="3400425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</a:rPr>
              <a:t>= </a:t>
            </a:r>
            <a:r>
              <a:rPr lang="en-US" sz="2800"/>
              <a:t>5, 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613150" y="3155950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</a:rPr>
              <a:t>32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819525" y="3733800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114800" y="3727450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</a:rPr>
              <a:t>0 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562350" y="3733800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788025" y="3400425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0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6035675" y="3397250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3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4495800" y="33528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</a:rPr>
              <a:t>tấn</a:t>
            </a: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3581400" y="3733800"/>
            <a:ext cx="838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6330950" y="3379788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2</a:t>
            </a:r>
          </a:p>
        </p:txBody>
      </p:sp>
      <p:sp>
        <p:nvSpPr>
          <p:cNvPr id="6166" name="AutoShape 22"/>
          <p:cNvSpPr>
            <a:spLocks/>
          </p:cNvSpPr>
          <p:nvPr/>
        </p:nvSpPr>
        <p:spPr bwMode="auto">
          <a:xfrm rot="-5400000">
            <a:off x="3867150" y="4095750"/>
            <a:ext cx="304800" cy="647700"/>
          </a:xfrm>
          <a:prstGeom prst="leftBrace">
            <a:avLst>
              <a:gd name="adj1" fmla="val 17708"/>
              <a:gd name="adj2" fmla="val 4975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167" name="AutoShape 23"/>
          <p:cNvSpPr>
            <a:spLocks/>
          </p:cNvSpPr>
          <p:nvPr/>
        </p:nvSpPr>
        <p:spPr bwMode="auto">
          <a:xfrm rot="-5400000">
            <a:off x="6115050" y="3790950"/>
            <a:ext cx="304800" cy="647700"/>
          </a:xfrm>
          <a:prstGeom prst="leftBrace">
            <a:avLst>
              <a:gd name="adj1" fmla="val 17708"/>
              <a:gd name="adj2" fmla="val 4975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168" name="AutoShape 24"/>
          <p:cNvSpPr>
            <a:spLocks noChangeArrowheads="1"/>
          </p:cNvSpPr>
          <p:nvPr/>
        </p:nvSpPr>
        <p:spPr bwMode="auto">
          <a:xfrm rot="-5949964">
            <a:off x="5067300" y="3467100"/>
            <a:ext cx="609600" cy="2514600"/>
          </a:xfrm>
          <a:prstGeom prst="curvedRightArrow">
            <a:avLst>
              <a:gd name="adj1" fmla="val 44974"/>
              <a:gd name="adj2" fmla="val 127474"/>
              <a:gd name="adj3" fmla="val 33579"/>
            </a:avLst>
          </a:prstGeom>
          <a:solidFill>
            <a:srgbClr val="6EF1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autoRev="1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autoRev="1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autoRev="1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/>
      <p:bldP spid="6158" grpId="1"/>
      <p:bldP spid="6159" grpId="0"/>
      <p:bldP spid="6159" grpId="1"/>
      <p:bldP spid="6160" grpId="0"/>
      <p:bldP spid="6160" grpId="1"/>
      <p:bldP spid="6161" grpId="0"/>
      <p:bldP spid="6161" grpId="1"/>
      <p:bldP spid="6162" grpId="0"/>
      <p:bldP spid="6165" grpId="0"/>
      <p:bldP spid="6166" grpId="0" animBg="1"/>
      <p:bldP spid="6167" grpId="0" animBg="1"/>
      <p:bldP spid="61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429000" y="3000375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= 5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04800" y="29718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Cách làm : 5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3962400" y="2743200"/>
            <a:ext cx="968375" cy="857250"/>
            <a:chOff x="3504" y="3216"/>
            <a:chExt cx="610" cy="540"/>
          </a:xfrm>
        </p:grpSpPr>
        <p:sp>
          <p:nvSpPr>
            <p:cNvPr id="14369" name="Text Box 5"/>
            <p:cNvSpPr txBox="1">
              <a:spLocks noChangeArrowheads="1"/>
            </p:cNvSpPr>
            <p:nvPr/>
          </p:nvSpPr>
          <p:spPr bwMode="auto">
            <a:xfrm>
              <a:off x="3552" y="3216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132</a:t>
              </a:r>
            </a:p>
          </p:txBody>
        </p:sp>
        <p:sp>
          <p:nvSpPr>
            <p:cNvPr id="14370" name="Text Box 6"/>
            <p:cNvSpPr txBox="1">
              <a:spLocks noChangeArrowheads="1"/>
            </p:cNvSpPr>
            <p:nvPr/>
          </p:nvSpPr>
          <p:spPr bwMode="auto">
            <a:xfrm>
              <a:off x="3504" y="3504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1000</a:t>
              </a:r>
            </a:p>
          </p:txBody>
        </p:sp>
        <p:sp>
          <p:nvSpPr>
            <p:cNvPr id="14371" name="Line 7"/>
            <p:cNvSpPr>
              <a:spLocks noChangeShapeType="1"/>
            </p:cNvSpPr>
            <p:nvPr/>
          </p:nvSpPr>
          <p:spPr bwMode="auto">
            <a:xfrm flipV="1">
              <a:off x="3552" y="3504"/>
              <a:ext cx="38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5257800" y="29718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= </a:t>
            </a:r>
            <a:r>
              <a:rPr lang="en-US" sz="2000">
                <a:solidFill>
                  <a:schemeClr val="folHlink"/>
                </a:solidFill>
              </a:rPr>
              <a:t>5, 132</a:t>
            </a: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5715000" y="28956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          </a:t>
            </a: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1981200" y="29718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tấn</a:t>
            </a:r>
          </a:p>
        </p:txBody>
      </p:sp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6461125" y="2943225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tấn        </a:t>
            </a:r>
          </a:p>
        </p:txBody>
      </p: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4711700" y="2927350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tấn        </a:t>
            </a:r>
          </a:p>
        </p:txBody>
      </p:sp>
      <p:sp>
        <p:nvSpPr>
          <p:cNvPr id="14346" name="Text Box 13"/>
          <p:cNvSpPr txBox="1">
            <a:spLocks noChangeArrowheads="1"/>
          </p:cNvSpPr>
          <p:nvPr/>
        </p:nvSpPr>
        <p:spPr bwMode="auto">
          <a:xfrm>
            <a:off x="2514600" y="29718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132 kg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Toán</a:t>
            </a:r>
            <a:r>
              <a:rPr lang="en-U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/>
            </a:r>
            <a:br>
              <a:rPr lang="en-U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</a:br>
            <a:endParaRPr lang="en-US" sz="16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0" y="11430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Viết</a:t>
            </a:r>
            <a:r>
              <a:rPr lang="en-US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các</a:t>
            </a:r>
            <a:r>
              <a:rPr lang="en-US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số</a:t>
            </a:r>
            <a:r>
              <a:rPr lang="en-US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đo</a:t>
            </a:r>
            <a:r>
              <a:rPr lang="en-US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khối</a:t>
            </a:r>
            <a:r>
              <a:rPr lang="en-US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lượng</a:t>
            </a:r>
            <a:r>
              <a:rPr lang="en-US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dưới</a:t>
            </a:r>
            <a:r>
              <a:rPr lang="en-US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dạng</a:t>
            </a:r>
            <a:r>
              <a:rPr lang="en-US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số</a:t>
            </a:r>
            <a:r>
              <a:rPr lang="en-US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thập</a:t>
            </a:r>
            <a:r>
              <a:rPr lang="en-US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phân</a:t>
            </a:r>
            <a:endParaRPr lang="en-US" sz="2000" b="1" dirty="0">
              <a:solidFill>
                <a:srgbClr val="FF99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</p:txBody>
      </p:sp>
      <p:sp>
        <p:nvSpPr>
          <p:cNvPr id="14349" name="Text Box 16"/>
          <p:cNvSpPr txBox="1">
            <a:spLocks noChangeArrowheads="1"/>
          </p:cNvSpPr>
          <p:nvPr/>
        </p:nvSpPr>
        <p:spPr bwMode="auto">
          <a:xfrm>
            <a:off x="381000" y="175260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u="sng" dirty="0" err="1">
                <a:solidFill>
                  <a:srgbClr val="FF0000"/>
                </a:solidFill>
              </a:rPr>
              <a:t>Ví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dụ</a:t>
            </a:r>
            <a:r>
              <a:rPr lang="en-US" sz="2000" b="1" u="sng" dirty="0">
                <a:solidFill>
                  <a:srgbClr val="FF0000"/>
                </a:solidFill>
              </a:rPr>
              <a:t> 1</a:t>
            </a:r>
            <a:r>
              <a:rPr lang="en-US" sz="2000" b="1" dirty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14350" name="Text Box 17"/>
          <p:cNvSpPr txBox="1">
            <a:spLocks noChangeArrowheads="1"/>
          </p:cNvSpPr>
          <p:nvPr/>
        </p:nvSpPr>
        <p:spPr bwMode="auto">
          <a:xfrm>
            <a:off x="1676400" y="1752600"/>
            <a:ext cx="586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Viết số đo thập phân thích hợp vào chỗ chấm:</a:t>
            </a:r>
          </a:p>
        </p:txBody>
      </p:sp>
      <p:sp>
        <p:nvSpPr>
          <p:cNvPr id="14351" name="Text Box 18"/>
          <p:cNvSpPr txBox="1">
            <a:spLocks noChangeArrowheads="1"/>
          </p:cNvSpPr>
          <p:nvPr/>
        </p:nvSpPr>
        <p:spPr bwMode="auto">
          <a:xfrm>
            <a:off x="1905000" y="2286000"/>
            <a:ext cx="312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5       </a:t>
            </a:r>
          </a:p>
        </p:txBody>
      </p:sp>
      <p:sp>
        <p:nvSpPr>
          <p:cNvPr id="14352" name="Text Box 19"/>
          <p:cNvSpPr txBox="1">
            <a:spLocks noChangeArrowheads="1"/>
          </p:cNvSpPr>
          <p:nvPr/>
        </p:nvSpPr>
        <p:spPr bwMode="auto">
          <a:xfrm>
            <a:off x="5638800" y="4710113"/>
            <a:ext cx="609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4353" name="Text Box 20"/>
          <p:cNvSpPr txBox="1">
            <a:spLocks noChangeArrowheads="1"/>
          </p:cNvSpPr>
          <p:nvPr/>
        </p:nvSpPr>
        <p:spPr bwMode="auto">
          <a:xfrm>
            <a:off x="519113" y="3657600"/>
            <a:ext cx="556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Vậy         : 5 tấn 132 kg = </a:t>
            </a:r>
            <a:r>
              <a:rPr lang="en-US" sz="2000">
                <a:solidFill>
                  <a:schemeClr val="folHlink"/>
                </a:solidFill>
              </a:rPr>
              <a:t>5 , 132</a:t>
            </a:r>
            <a:r>
              <a:rPr lang="en-US" sz="2000">
                <a:solidFill>
                  <a:schemeClr val="tx2"/>
                </a:solidFill>
              </a:rPr>
              <a:t> tấn</a:t>
            </a:r>
          </a:p>
        </p:txBody>
      </p:sp>
      <p:sp>
        <p:nvSpPr>
          <p:cNvPr id="14354" name="Text Box 21"/>
          <p:cNvSpPr txBox="1">
            <a:spLocks noChangeArrowheads="1"/>
          </p:cNvSpPr>
          <p:nvPr/>
        </p:nvSpPr>
        <p:spPr bwMode="auto">
          <a:xfrm>
            <a:off x="533400" y="419100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u="sng">
                <a:solidFill>
                  <a:srgbClr val="FF0000"/>
                </a:solidFill>
              </a:rPr>
              <a:t>Ví dụ 2</a:t>
            </a:r>
            <a:r>
              <a:rPr lang="en-US" sz="2000" b="1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14355" name="Text Box 22"/>
          <p:cNvSpPr txBox="1">
            <a:spLocks noChangeArrowheads="1"/>
          </p:cNvSpPr>
          <p:nvPr/>
        </p:nvSpPr>
        <p:spPr bwMode="auto">
          <a:xfrm>
            <a:off x="3581400" y="5286375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= 5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638175" y="5867400"/>
            <a:ext cx="556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 Vậy        : 5 tấn 32 kg   = </a:t>
            </a:r>
            <a:r>
              <a:rPr lang="en-US" sz="2000"/>
              <a:t>5 , </a:t>
            </a:r>
            <a:r>
              <a:rPr lang="en-US" sz="2000">
                <a:solidFill>
                  <a:schemeClr val="folHlink"/>
                </a:solidFill>
              </a:rPr>
              <a:t>032</a:t>
            </a:r>
            <a:r>
              <a:rPr lang="en-US" sz="2000">
                <a:solidFill>
                  <a:schemeClr val="tx2"/>
                </a:solidFill>
              </a:rPr>
              <a:t> tấn        </a:t>
            </a:r>
          </a:p>
        </p:txBody>
      </p:sp>
      <p:sp>
        <p:nvSpPr>
          <p:cNvPr id="14357" name="Text Box 24"/>
          <p:cNvSpPr txBox="1">
            <a:spLocks noChangeArrowheads="1"/>
          </p:cNvSpPr>
          <p:nvPr/>
        </p:nvSpPr>
        <p:spPr bwMode="auto">
          <a:xfrm>
            <a:off x="1828800" y="4191000"/>
            <a:ext cx="586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Viết số đo thập phân thích hợp vào chỗ chấm:</a:t>
            </a:r>
          </a:p>
        </p:txBody>
      </p:sp>
      <p:sp>
        <p:nvSpPr>
          <p:cNvPr id="14358" name="Text Box 25"/>
          <p:cNvSpPr txBox="1">
            <a:spLocks noChangeArrowheads="1"/>
          </p:cNvSpPr>
          <p:nvPr/>
        </p:nvSpPr>
        <p:spPr bwMode="auto">
          <a:xfrm>
            <a:off x="2667000" y="4648200"/>
            <a:ext cx="312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5 tấn 32 kg = . . . tấn</a:t>
            </a:r>
          </a:p>
        </p:txBody>
      </p:sp>
      <p:sp>
        <p:nvSpPr>
          <p:cNvPr id="14359" name="Text Box 26"/>
          <p:cNvSpPr txBox="1">
            <a:spLocks noChangeArrowheads="1"/>
          </p:cNvSpPr>
          <p:nvPr/>
        </p:nvSpPr>
        <p:spPr bwMode="auto">
          <a:xfrm>
            <a:off x="609600" y="5257800"/>
            <a:ext cx="739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Cách làm : 5 tấn 32 kg</a:t>
            </a:r>
          </a:p>
        </p:txBody>
      </p:sp>
      <p:grpSp>
        <p:nvGrpSpPr>
          <p:cNvPr id="14360" name="Group 27"/>
          <p:cNvGrpSpPr>
            <a:grpSpLocks/>
          </p:cNvGrpSpPr>
          <p:nvPr/>
        </p:nvGrpSpPr>
        <p:grpSpPr bwMode="auto">
          <a:xfrm>
            <a:off x="4038600" y="5067300"/>
            <a:ext cx="968375" cy="857250"/>
            <a:chOff x="3504" y="3216"/>
            <a:chExt cx="610" cy="540"/>
          </a:xfrm>
        </p:grpSpPr>
        <p:sp>
          <p:nvSpPr>
            <p:cNvPr id="14366" name="Text Box 28"/>
            <p:cNvSpPr txBox="1">
              <a:spLocks noChangeArrowheads="1"/>
            </p:cNvSpPr>
            <p:nvPr/>
          </p:nvSpPr>
          <p:spPr bwMode="auto">
            <a:xfrm>
              <a:off x="3552" y="3216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 32</a:t>
              </a:r>
            </a:p>
          </p:txBody>
        </p:sp>
        <p:sp>
          <p:nvSpPr>
            <p:cNvPr id="14367" name="Text Box 29"/>
            <p:cNvSpPr txBox="1">
              <a:spLocks noChangeArrowheads="1"/>
            </p:cNvSpPr>
            <p:nvPr/>
          </p:nvSpPr>
          <p:spPr bwMode="auto">
            <a:xfrm>
              <a:off x="3504" y="3504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1000</a:t>
              </a:r>
            </a:p>
          </p:txBody>
        </p:sp>
        <p:sp>
          <p:nvSpPr>
            <p:cNvPr id="14368" name="Line 30"/>
            <p:cNvSpPr>
              <a:spLocks noChangeShapeType="1"/>
            </p:cNvSpPr>
            <p:nvPr/>
          </p:nvSpPr>
          <p:spPr bwMode="auto">
            <a:xfrm flipV="1">
              <a:off x="3552" y="3504"/>
              <a:ext cx="38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61" name="Text Box 31"/>
          <p:cNvSpPr txBox="1">
            <a:spLocks noChangeArrowheads="1"/>
          </p:cNvSpPr>
          <p:nvPr/>
        </p:nvSpPr>
        <p:spPr bwMode="auto">
          <a:xfrm>
            <a:off x="5410200" y="52578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= </a:t>
            </a:r>
            <a:r>
              <a:rPr lang="en-US" sz="2000">
                <a:solidFill>
                  <a:schemeClr val="folHlink"/>
                </a:solidFill>
              </a:rPr>
              <a:t>5, 032</a:t>
            </a:r>
            <a:r>
              <a:rPr lang="en-US" sz="2000">
                <a:solidFill>
                  <a:schemeClr val="tx2"/>
                </a:solidFill>
              </a:rPr>
              <a:t> tấn</a:t>
            </a:r>
          </a:p>
        </p:txBody>
      </p:sp>
      <p:sp>
        <p:nvSpPr>
          <p:cNvPr id="14362" name="Text Box 32"/>
          <p:cNvSpPr txBox="1">
            <a:spLocks noChangeArrowheads="1"/>
          </p:cNvSpPr>
          <p:nvPr/>
        </p:nvSpPr>
        <p:spPr bwMode="auto">
          <a:xfrm>
            <a:off x="4114800" y="52578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          tấn</a:t>
            </a:r>
          </a:p>
        </p:txBody>
      </p:sp>
      <p:sp>
        <p:nvSpPr>
          <p:cNvPr id="14363" name="Text Box 33"/>
          <p:cNvSpPr txBox="1">
            <a:spLocks noChangeArrowheads="1"/>
          </p:cNvSpPr>
          <p:nvPr/>
        </p:nvSpPr>
        <p:spPr bwMode="auto">
          <a:xfrm>
            <a:off x="2120900" y="2270125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tấn</a:t>
            </a:r>
          </a:p>
        </p:txBody>
      </p:sp>
      <p:sp>
        <p:nvSpPr>
          <p:cNvPr id="14364" name="Text Box 34"/>
          <p:cNvSpPr txBox="1">
            <a:spLocks noChangeArrowheads="1"/>
          </p:cNvSpPr>
          <p:nvPr/>
        </p:nvSpPr>
        <p:spPr bwMode="auto">
          <a:xfrm>
            <a:off x="4127500" y="2270125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tấn</a:t>
            </a:r>
          </a:p>
        </p:txBody>
      </p:sp>
      <p:sp>
        <p:nvSpPr>
          <p:cNvPr id="14365" name="Text Box 35"/>
          <p:cNvSpPr txBox="1">
            <a:spLocks noChangeArrowheads="1"/>
          </p:cNvSpPr>
          <p:nvPr/>
        </p:nvSpPr>
        <p:spPr bwMode="auto">
          <a:xfrm>
            <a:off x="2514600" y="2273300"/>
            <a:ext cx="312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132 kg = . .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Toán</a:t>
            </a:r>
            <a:r>
              <a:rPr lang="en-US" sz="2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/>
            </a:r>
            <a:br>
              <a:rPr lang="en-US" sz="2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</a:b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Viết</a:t>
            </a:r>
            <a:r>
              <a:rPr lang="en-US" sz="20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các</a:t>
            </a:r>
            <a:r>
              <a:rPr lang="en-US" sz="20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số</a:t>
            </a:r>
            <a:r>
              <a:rPr lang="en-US" sz="20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đo</a:t>
            </a:r>
            <a:r>
              <a:rPr lang="en-US" sz="20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khối</a:t>
            </a:r>
            <a:r>
              <a:rPr lang="en-US" sz="20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lượng</a:t>
            </a:r>
            <a:r>
              <a:rPr lang="en-US" sz="20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dưới</a:t>
            </a:r>
            <a:r>
              <a:rPr lang="en-US" sz="20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dạng</a:t>
            </a:r>
            <a:r>
              <a:rPr lang="en-US" sz="20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số</a:t>
            </a:r>
            <a:r>
              <a:rPr lang="en-US" sz="20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thập</a:t>
            </a:r>
            <a:r>
              <a:rPr lang="en-US" sz="20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phân</a:t>
            </a:r>
            <a:endParaRPr lang="en-US" sz="2000" b="1" dirty="0">
              <a:solidFill>
                <a:srgbClr val="FF9417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708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err="1">
                <a:solidFill>
                  <a:srgbClr val="FF0000"/>
                </a:solidFill>
              </a:rPr>
              <a:t>Bài</a:t>
            </a:r>
            <a:r>
              <a:rPr lang="en-US" sz="2000" dirty="0">
                <a:solidFill>
                  <a:srgbClr val="FF0000"/>
                </a:solidFill>
              </a:rPr>
              <a:t> 1: </a:t>
            </a:r>
            <a:r>
              <a:rPr lang="en-US" sz="2000" dirty="0" err="1">
                <a:solidFill>
                  <a:srgbClr val="FF0000"/>
                </a:solidFill>
              </a:rPr>
              <a:t>Viết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số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thập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phân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thích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hợp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vào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chỗ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chấm</a:t>
            </a:r>
            <a:r>
              <a:rPr lang="en-US" sz="2000" dirty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590800" y="41148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= 3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066800" y="4114800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</a:rPr>
              <a:t>3 </a:t>
            </a:r>
            <a:r>
              <a:rPr lang="en-US" sz="2000" dirty="0" err="1">
                <a:solidFill>
                  <a:schemeClr val="tx2"/>
                </a:solidFill>
              </a:rPr>
              <a:t>tấn</a:t>
            </a:r>
            <a:r>
              <a:rPr lang="en-US" sz="2000" dirty="0">
                <a:solidFill>
                  <a:schemeClr val="tx2"/>
                </a:solidFill>
              </a:rPr>
              <a:t> 14 kg  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419600" y="41148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= </a:t>
            </a:r>
            <a:r>
              <a:rPr lang="en-US" sz="2000">
                <a:solidFill>
                  <a:schemeClr val="folHlink"/>
                </a:solidFill>
              </a:rPr>
              <a:t>3,014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>
                <a:solidFill>
                  <a:schemeClr val="tx2"/>
                </a:solidFill>
              </a:rPr>
              <a:t>tấn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079750" y="408305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          tấn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587625" y="5629275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= 12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987425" y="5600700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12 tấn 6 kg  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416425" y="56007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= </a:t>
            </a:r>
            <a:r>
              <a:rPr lang="en-US" sz="2000">
                <a:solidFill>
                  <a:schemeClr val="folHlink"/>
                </a:solidFill>
              </a:rPr>
              <a:t>12,006</a:t>
            </a:r>
            <a:r>
              <a:rPr lang="en-US" sz="2000">
                <a:solidFill>
                  <a:schemeClr val="tx2"/>
                </a:solidFill>
              </a:rPr>
              <a:t> tấn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197225" y="56007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          tấn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81000" y="3581400"/>
            <a:ext cx="647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</a:rPr>
              <a:t>b) 3 </a:t>
            </a:r>
            <a:r>
              <a:rPr lang="en-US" sz="2000" dirty="0" err="1">
                <a:solidFill>
                  <a:schemeClr val="tx2"/>
                </a:solidFill>
              </a:rPr>
              <a:t>tấn</a:t>
            </a:r>
            <a:r>
              <a:rPr lang="en-US" sz="2000" dirty="0">
                <a:solidFill>
                  <a:schemeClr val="tx2"/>
                </a:solidFill>
              </a:rPr>
              <a:t> 14 kg    = . . . </a:t>
            </a:r>
            <a:r>
              <a:rPr lang="en-US" sz="2000" dirty="0" err="1">
                <a:solidFill>
                  <a:schemeClr val="tx2"/>
                </a:solidFill>
              </a:rPr>
              <a:t>tấn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04800" y="4876800"/>
            <a:ext cx="647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</a:rPr>
              <a:t>c) 12 </a:t>
            </a:r>
            <a:r>
              <a:rPr lang="en-US" sz="2000" dirty="0" err="1">
                <a:solidFill>
                  <a:schemeClr val="tx2"/>
                </a:solidFill>
              </a:rPr>
              <a:t>tấn</a:t>
            </a:r>
            <a:r>
              <a:rPr lang="en-US" sz="2000" dirty="0">
                <a:solidFill>
                  <a:schemeClr val="tx2"/>
                </a:solidFill>
              </a:rPr>
              <a:t> 6 kg   = . . . </a:t>
            </a:r>
            <a:r>
              <a:rPr lang="en-US" sz="2000" dirty="0" err="1">
                <a:solidFill>
                  <a:schemeClr val="tx2"/>
                </a:solidFill>
              </a:rPr>
              <a:t>tấn</a:t>
            </a:r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136900" y="3914775"/>
            <a:ext cx="968375" cy="857250"/>
            <a:chOff x="3504" y="3216"/>
            <a:chExt cx="610" cy="540"/>
          </a:xfrm>
        </p:grpSpPr>
        <p:sp>
          <p:nvSpPr>
            <p:cNvPr id="16405" name="Text Box 17"/>
            <p:cNvSpPr txBox="1">
              <a:spLocks noChangeArrowheads="1"/>
            </p:cNvSpPr>
            <p:nvPr/>
          </p:nvSpPr>
          <p:spPr bwMode="auto">
            <a:xfrm>
              <a:off x="3552" y="3216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 14</a:t>
              </a:r>
            </a:p>
          </p:txBody>
        </p:sp>
        <p:sp>
          <p:nvSpPr>
            <p:cNvPr id="16406" name="Text Box 18"/>
            <p:cNvSpPr txBox="1">
              <a:spLocks noChangeArrowheads="1"/>
            </p:cNvSpPr>
            <p:nvPr/>
          </p:nvSpPr>
          <p:spPr bwMode="auto">
            <a:xfrm>
              <a:off x="3504" y="3504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1000</a:t>
              </a:r>
            </a:p>
          </p:txBody>
        </p:sp>
        <p:sp>
          <p:nvSpPr>
            <p:cNvPr id="16407" name="Line 19"/>
            <p:cNvSpPr>
              <a:spLocks noChangeShapeType="1"/>
            </p:cNvSpPr>
            <p:nvPr/>
          </p:nvSpPr>
          <p:spPr bwMode="auto">
            <a:xfrm flipV="1">
              <a:off x="3552" y="3504"/>
              <a:ext cx="38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225800" y="5416550"/>
            <a:ext cx="968375" cy="857250"/>
            <a:chOff x="3504" y="3216"/>
            <a:chExt cx="610" cy="540"/>
          </a:xfrm>
        </p:grpSpPr>
        <p:sp>
          <p:nvSpPr>
            <p:cNvPr id="16402" name="Text Box 21"/>
            <p:cNvSpPr txBox="1">
              <a:spLocks noChangeArrowheads="1"/>
            </p:cNvSpPr>
            <p:nvPr/>
          </p:nvSpPr>
          <p:spPr bwMode="auto">
            <a:xfrm>
              <a:off x="3552" y="3216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  6</a:t>
              </a:r>
            </a:p>
          </p:txBody>
        </p:sp>
        <p:sp>
          <p:nvSpPr>
            <p:cNvPr id="16403" name="Text Box 22"/>
            <p:cNvSpPr txBox="1">
              <a:spLocks noChangeArrowheads="1"/>
            </p:cNvSpPr>
            <p:nvPr/>
          </p:nvSpPr>
          <p:spPr bwMode="auto">
            <a:xfrm>
              <a:off x="3504" y="3504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1000</a:t>
              </a:r>
            </a:p>
          </p:txBody>
        </p:sp>
        <p:sp>
          <p:nvSpPr>
            <p:cNvPr id="16404" name="Line 23"/>
            <p:cNvSpPr>
              <a:spLocks noChangeShapeType="1"/>
            </p:cNvSpPr>
            <p:nvPr/>
          </p:nvSpPr>
          <p:spPr bwMode="auto">
            <a:xfrm flipV="1">
              <a:off x="3552" y="3504"/>
              <a:ext cx="38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587625" y="2951018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</a:rPr>
              <a:t>= </a:t>
            </a:r>
            <a:r>
              <a:rPr lang="en-US" sz="2000" dirty="0" smtClean="0">
                <a:solidFill>
                  <a:schemeClr val="tx2"/>
                </a:solidFill>
              </a:rPr>
              <a:t>4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063625" y="2951018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</a:rPr>
              <a:t>4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tấn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562 </a:t>
            </a:r>
            <a:r>
              <a:rPr lang="en-US" sz="2000" dirty="0">
                <a:solidFill>
                  <a:schemeClr val="tx2"/>
                </a:solidFill>
              </a:rPr>
              <a:t>kg  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416425" y="2951018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</a:rPr>
              <a:t>= </a:t>
            </a:r>
            <a:r>
              <a:rPr lang="en-US" sz="2000" dirty="0" smtClean="0">
                <a:solidFill>
                  <a:schemeClr val="folHlink"/>
                </a:solidFill>
              </a:rPr>
              <a:t>4,562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tấn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3076575" y="2919268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</a:rPr>
              <a:t>          </a:t>
            </a:r>
            <a:r>
              <a:rPr lang="en-US" sz="2000" dirty="0" err="1">
                <a:solidFill>
                  <a:schemeClr val="tx2"/>
                </a:solidFill>
              </a:rPr>
              <a:t>tấn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77825" y="2417618"/>
            <a:ext cx="647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</a:rPr>
              <a:t>a</a:t>
            </a:r>
            <a:r>
              <a:rPr lang="en-US" sz="2000" dirty="0" smtClean="0">
                <a:solidFill>
                  <a:schemeClr val="tx2"/>
                </a:solidFill>
              </a:rPr>
              <a:t>) </a:t>
            </a:r>
            <a:r>
              <a:rPr lang="en-US" sz="2000" dirty="0">
                <a:solidFill>
                  <a:schemeClr val="tx2"/>
                </a:solidFill>
              </a:rPr>
              <a:t>4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tấn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562 </a:t>
            </a:r>
            <a:r>
              <a:rPr lang="en-US" sz="2000" dirty="0">
                <a:solidFill>
                  <a:schemeClr val="tx2"/>
                </a:solidFill>
              </a:rPr>
              <a:t>kg    = . . . </a:t>
            </a:r>
            <a:r>
              <a:rPr lang="en-US" sz="2000" dirty="0" err="1">
                <a:solidFill>
                  <a:schemeClr val="tx2"/>
                </a:solidFill>
              </a:rPr>
              <a:t>tấn</a:t>
            </a:r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29" name="Group 16"/>
          <p:cNvGrpSpPr>
            <a:grpSpLocks/>
          </p:cNvGrpSpPr>
          <p:nvPr/>
        </p:nvGrpSpPr>
        <p:grpSpPr bwMode="auto">
          <a:xfrm>
            <a:off x="3058680" y="2695143"/>
            <a:ext cx="968375" cy="857250"/>
            <a:chOff x="3504" y="3216"/>
            <a:chExt cx="610" cy="540"/>
          </a:xfrm>
        </p:grpSpPr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3552" y="3216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tx2"/>
                  </a:solidFill>
                </a:rPr>
                <a:t> </a:t>
              </a:r>
              <a:r>
                <a:rPr lang="en-US" sz="2000" dirty="0" smtClean="0">
                  <a:solidFill>
                    <a:schemeClr val="tx2"/>
                  </a:solidFill>
                </a:rPr>
                <a:t>562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3504" y="3504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1000</a:t>
              </a:r>
            </a:p>
          </p:txBody>
        </p:sp>
        <p:sp>
          <p:nvSpPr>
            <p:cNvPr id="32" name="Line 19"/>
            <p:cNvSpPr>
              <a:spLocks noChangeShapeType="1"/>
            </p:cNvSpPr>
            <p:nvPr/>
          </p:nvSpPr>
          <p:spPr bwMode="auto">
            <a:xfrm flipV="1">
              <a:off x="3552" y="3504"/>
              <a:ext cx="38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AutoShape 5"/>
          <p:cNvSpPr>
            <a:spLocks noChangeArrowheads="1"/>
          </p:cNvSpPr>
          <p:nvPr/>
        </p:nvSpPr>
        <p:spPr bwMode="auto">
          <a:xfrm>
            <a:off x="533400" y="1219200"/>
            <a:ext cx="2133600" cy="609600"/>
          </a:xfrm>
          <a:prstGeom prst="horizontalScroll">
            <a:avLst>
              <a:gd name="adj" fmla="val 12500"/>
            </a:avLst>
          </a:prstGeom>
          <a:solidFill>
            <a:srgbClr val="6EF1F8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i="1" u="sng">
                <a:solidFill>
                  <a:schemeClr val="tx2"/>
                </a:solidFill>
              </a:rPr>
              <a:t>Thực hành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9222" grpId="0"/>
      <p:bldP spid="9223" grpId="0"/>
      <p:bldP spid="9224" grpId="0"/>
      <p:bldP spid="9225" grpId="0"/>
      <p:bldP spid="9226" grpId="0"/>
      <p:bldP spid="9227" grpId="0"/>
      <p:bldP spid="9228" grpId="0"/>
      <p:bldP spid="9229" grpId="0"/>
      <p:bldP spid="9230" grpId="0"/>
      <p:bldP spid="9231" grpId="0"/>
      <p:bldP spid="24" grpId="0"/>
      <p:bldP spid="25" grpId="0"/>
      <p:bldP spid="26" grpId="0"/>
      <p:bldP spid="27" grpId="0"/>
      <p:bldP spid="28" grpId="0"/>
      <p:bldP spid="33" grpId="0" animBg="1"/>
      <p:bldP spid="3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Toán</a:t>
            </a:r>
            <a:r>
              <a:rPr lang="en-US" sz="2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/>
            </a:r>
            <a:br>
              <a:rPr lang="en-US" sz="2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</a:b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Viết</a:t>
            </a:r>
            <a:r>
              <a:rPr lang="en-US" sz="20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các</a:t>
            </a:r>
            <a:r>
              <a:rPr lang="en-US" sz="20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số</a:t>
            </a:r>
            <a:r>
              <a:rPr lang="en-US" sz="20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đo</a:t>
            </a:r>
            <a:r>
              <a:rPr lang="en-US" sz="20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khối</a:t>
            </a:r>
            <a:r>
              <a:rPr lang="en-US" sz="20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lượng</a:t>
            </a:r>
            <a:r>
              <a:rPr lang="en-US" sz="20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dưới</a:t>
            </a:r>
            <a:r>
              <a:rPr lang="en-US" sz="20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dạng</a:t>
            </a:r>
            <a:r>
              <a:rPr lang="en-US" sz="20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số</a:t>
            </a:r>
            <a:r>
              <a:rPr lang="en-US" sz="20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thập</a:t>
            </a:r>
            <a:r>
              <a:rPr lang="en-US" sz="20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phân</a:t>
            </a:r>
            <a:endParaRPr lang="en-US" sz="2000" b="1" dirty="0">
              <a:solidFill>
                <a:srgbClr val="FF9417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708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err="1">
                <a:solidFill>
                  <a:srgbClr val="FF0000"/>
                </a:solidFill>
              </a:rPr>
              <a:t>Bài</a:t>
            </a:r>
            <a:r>
              <a:rPr lang="en-US" sz="2000" dirty="0">
                <a:solidFill>
                  <a:srgbClr val="FF0000"/>
                </a:solidFill>
              </a:rPr>
              <a:t> 1: </a:t>
            </a:r>
            <a:r>
              <a:rPr lang="en-US" sz="2000" dirty="0" err="1">
                <a:solidFill>
                  <a:srgbClr val="FF0000"/>
                </a:solidFill>
              </a:rPr>
              <a:t>Viết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số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thập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phân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thích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hợp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vào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chỗ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chấm</a:t>
            </a:r>
            <a:r>
              <a:rPr lang="en-US" sz="2000" dirty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28600" y="2286000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d) 500 kg = . . . tấn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3400" y="2819400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500 kg = 	</a:t>
            </a:r>
            <a:endParaRPr lang="en-US" sz="1600">
              <a:solidFill>
                <a:schemeClr val="tx2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09800" y="2590800"/>
            <a:ext cx="968375" cy="857250"/>
            <a:chOff x="3504" y="3216"/>
            <a:chExt cx="610" cy="540"/>
          </a:xfrm>
        </p:grpSpPr>
        <p:sp>
          <p:nvSpPr>
            <p:cNvPr id="17430" name="Text Box 7"/>
            <p:cNvSpPr txBox="1">
              <a:spLocks noChangeArrowheads="1"/>
            </p:cNvSpPr>
            <p:nvPr/>
          </p:nvSpPr>
          <p:spPr bwMode="auto">
            <a:xfrm>
              <a:off x="3552" y="3216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500</a:t>
              </a:r>
            </a:p>
          </p:txBody>
        </p:sp>
        <p:sp>
          <p:nvSpPr>
            <p:cNvPr id="17431" name="Text Box 8"/>
            <p:cNvSpPr txBox="1">
              <a:spLocks noChangeArrowheads="1"/>
            </p:cNvSpPr>
            <p:nvPr/>
          </p:nvSpPr>
          <p:spPr bwMode="auto">
            <a:xfrm>
              <a:off x="3504" y="3504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1000</a:t>
              </a:r>
            </a:p>
          </p:txBody>
        </p:sp>
        <p:sp>
          <p:nvSpPr>
            <p:cNvPr id="17432" name="Line 9"/>
            <p:cNvSpPr>
              <a:spLocks noChangeShapeType="1"/>
            </p:cNvSpPr>
            <p:nvPr/>
          </p:nvSpPr>
          <p:spPr bwMode="auto">
            <a:xfrm flipV="1">
              <a:off x="3552" y="3504"/>
              <a:ext cx="38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378075" y="28067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          tấn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200400" y="28194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= </a:t>
            </a:r>
            <a:r>
              <a:rPr lang="en-US" sz="2000">
                <a:solidFill>
                  <a:schemeClr val="folHlink"/>
                </a:solidFill>
              </a:rPr>
              <a:t>0,500</a:t>
            </a:r>
            <a:r>
              <a:rPr lang="en-US" sz="2000">
                <a:solidFill>
                  <a:schemeClr val="tx2"/>
                </a:solidFill>
              </a:rPr>
              <a:t> tấn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648200" y="2805113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= </a:t>
            </a:r>
            <a:r>
              <a:rPr lang="en-US" sz="2000">
                <a:solidFill>
                  <a:schemeClr val="folHlink"/>
                </a:solidFill>
              </a:rPr>
              <a:t>0,5</a:t>
            </a:r>
            <a:r>
              <a:rPr lang="en-US" sz="2000">
                <a:solidFill>
                  <a:schemeClr val="tx2"/>
                </a:solidFill>
              </a:rPr>
              <a:t> tấn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447800" y="3962400"/>
            <a:ext cx="152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48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762000" y="3962400"/>
            <a:ext cx="152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48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133600" y="3962400"/>
            <a:ext cx="152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48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2819400" y="3886200"/>
            <a:ext cx="152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5400">
                <a:solidFill>
                  <a:schemeClr val="tx2"/>
                </a:solidFill>
              </a:rPr>
              <a:t>kg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2270125" y="5334000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400">
                <a:solidFill>
                  <a:srgbClr val="FF00FF"/>
                </a:solidFill>
              </a:rPr>
              <a:t>kg</a:t>
            </a: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2895600" y="49688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1371600" y="53340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400">
                <a:solidFill>
                  <a:srgbClr val="FF00FF"/>
                </a:solidFill>
              </a:rPr>
              <a:t>yến</a:t>
            </a: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2209800" y="495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762000" y="53340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400">
                <a:solidFill>
                  <a:srgbClr val="FF00FF"/>
                </a:solidFill>
              </a:rPr>
              <a:t>tạ</a:t>
            </a: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1447800" y="49387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6200" y="53340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400">
                <a:solidFill>
                  <a:srgbClr val="FF00FF"/>
                </a:solidFill>
              </a:rPr>
              <a:t>tấn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3810000" y="39624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5400">
                <a:solidFill>
                  <a:schemeClr val="tx2"/>
                </a:solidFill>
              </a:rPr>
              <a:t>= </a:t>
            </a:r>
            <a:r>
              <a:rPr lang="en-US" sz="5400">
                <a:solidFill>
                  <a:schemeClr val="folHlink"/>
                </a:solidFill>
              </a:rPr>
              <a:t>0,5</a:t>
            </a:r>
            <a:r>
              <a:rPr lang="en-US" sz="5400">
                <a:solidFill>
                  <a:schemeClr val="tx2"/>
                </a:solidFill>
              </a:rPr>
              <a:t> tấn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8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4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2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02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02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50" grpId="0"/>
      <p:bldP spid="10251" grpId="0"/>
      <p:bldP spid="10252" grpId="0"/>
      <p:bldP spid="10253" grpId="0"/>
      <p:bldP spid="10253" grpId="1"/>
      <p:bldP spid="10254" grpId="0"/>
      <p:bldP spid="10254" grpId="1"/>
      <p:bldP spid="10255" grpId="0"/>
      <p:bldP spid="10255" grpId="1"/>
      <p:bldP spid="10256" grpId="0"/>
      <p:bldP spid="10257" grpId="0"/>
      <p:bldP spid="10258" grpId="0" animBg="1"/>
      <p:bldP spid="10259" grpId="0"/>
      <p:bldP spid="10260" grpId="0" animBg="1"/>
      <p:bldP spid="10261" grpId="0"/>
      <p:bldP spid="10262" grpId="0" animBg="1"/>
      <p:bldP spid="10263" grpId="0"/>
      <p:bldP spid="102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Toán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 algn="ctr" eaLnBrk="0" hangingPunct="0">
              <a:defRPr/>
            </a:pPr>
            <a:r>
              <a:rPr lang="en-US" sz="2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Viết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các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số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đo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khối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lượng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dưới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dạng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số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thập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phân</a:t>
            </a:r>
            <a:endParaRPr lang="en-US" sz="2000" b="1" dirty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u="sng" dirty="0" err="1">
                <a:solidFill>
                  <a:srgbClr val="FF0000"/>
                </a:solidFill>
              </a:rPr>
              <a:t>Bài</a:t>
            </a:r>
            <a:r>
              <a:rPr lang="en-US" sz="2000" u="sng" dirty="0">
                <a:solidFill>
                  <a:srgbClr val="FF0000"/>
                </a:solidFill>
              </a:rPr>
              <a:t> 2 :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Viết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các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số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sau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dưới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dạng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số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thập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phân</a:t>
            </a:r>
            <a:r>
              <a:rPr lang="en-US" sz="2000" dirty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7200" y="1676400"/>
            <a:ext cx="251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Tx/>
              <a:buAutoNum type="alphaLcParenR"/>
            </a:pPr>
            <a:r>
              <a:rPr lang="en-US" sz="2000">
                <a:solidFill>
                  <a:schemeClr val="tx2"/>
                </a:solidFill>
              </a:rPr>
              <a:t>Có đơn vị đo là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38200" y="2743200"/>
            <a:ext cx="6172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3400" y="2895600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2 kg 50 g  = 2	</a:t>
            </a:r>
            <a:endParaRPr lang="en-US" sz="1600">
              <a:solidFill>
                <a:schemeClr val="tx2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781300" y="2667000"/>
            <a:ext cx="968375" cy="857250"/>
            <a:chOff x="3504" y="3216"/>
            <a:chExt cx="610" cy="540"/>
          </a:xfrm>
        </p:grpSpPr>
        <p:sp>
          <p:nvSpPr>
            <p:cNvPr id="18468" name="Text Box 8"/>
            <p:cNvSpPr txBox="1">
              <a:spLocks noChangeArrowheads="1"/>
            </p:cNvSpPr>
            <p:nvPr/>
          </p:nvSpPr>
          <p:spPr bwMode="auto">
            <a:xfrm>
              <a:off x="3552" y="3216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 50</a:t>
              </a:r>
            </a:p>
          </p:txBody>
        </p:sp>
        <p:sp>
          <p:nvSpPr>
            <p:cNvPr id="18469" name="Text Box 9"/>
            <p:cNvSpPr txBox="1">
              <a:spLocks noChangeArrowheads="1"/>
            </p:cNvSpPr>
            <p:nvPr/>
          </p:nvSpPr>
          <p:spPr bwMode="auto">
            <a:xfrm>
              <a:off x="3504" y="3504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1000</a:t>
              </a:r>
            </a:p>
          </p:txBody>
        </p:sp>
        <p:sp>
          <p:nvSpPr>
            <p:cNvPr id="18470" name="Line 10"/>
            <p:cNvSpPr>
              <a:spLocks noChangeShapeType="1"/>
            </p:cNvSpPr>
            <p:nvPr/>
          </p:nvSpPr>
          <p:spPr bwMode="auto">
            <a:xfrm flipV="1">
              <a:off x="3552" y="3504"/>
              <a:ext cx="38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882900" y="28194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          kg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733800" y="2852738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= 2, 05 0 kg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334000" y="2833688"/>
            <a:ext cx="350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=  </a:t>
            </a:r>
            <a:r>
              <a:rPr lang="en-US" sz="2000">
                <a:solidFill>
                  <a:srgbClr val="FF0000"/>
                </a:solidFill>
              </a:rPr>
              <a:t>2,05 kg</a:t>
            </a:r>
          </a:p>
        </p:txBody>
      </p:sp>
      <p:sp>
        <p:nvSpPr>
          <p:cNvPr id="18443" name="Text Box 14"/>
          <p:cNvSpPr txBox="1">
            <a:spLocks noChangeArrowheads="1"/>
          </p:cNvSpPr>
          <p:nvPr/>
        </p:nvSpPr>
        <p:spPr bwMode="auto">
          <a:xfrm>
            <a:off x="304800" y="3429000"/>
            <a:ext cx="6172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81000" y="3748088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45 kg 23 g  = 45	</a:t>
            </a:r>
            <a:endParaRPr lang="en-US" sz="1600">
              <a:solidFill>
                <a:schemeClr val="tx2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917825" y="3519488"/>
            <a:ext cx="968375" cy="857250"/>
            <a:chOff x="3504" y="3216"/>
            <a:chExt cx="610" cy="540"/>
          </a:xfrm>
        </p:grpSpPr>
        <p:sp>
          <p:nvSpPr>
            <p:cNvPr id="18465" name="Text Box 17"/>
            <p:cNvSpPr txBox="1">
              <a:spLocks noChangeArrowheads="1"/>
            </p:cNvSpPr>
            <p:nvPr/>
          </p:nvSpPr>
          <p:spPr bwMode="auto">
            <a:xfrm>
              <a:off x="3552" y="3216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 23</a:t>
              </a:r>
            </a:p>
          </p:txBody>
        </p:sp>
        <p:sp>
          <p:nvSpPr>
            <p:cNvPr id="18466" name="Text Box 18"/>
            <p:cNvSpPr txBox="1">
              <a:spLocks noChangeArrowheads="1"/>
            </p:cNvSpPr>
            <p:nvPr/>
          </p:nvSpPr>
          <p:spPr bwMode="auto">
            <a:xfrm>
              <a:off x="3504" y="3504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1000</a:t>
              </a:r>
            </a:p>
          </p:txBody>
        </p:sp>
        <p:sp>
          <p:nvSpPr>
            <p:cNvPr id="18467" name="Line 19"/>
            <p:cNvSpPr>
              <a:spLocks noChangeShapeType="1"/>
            </p:cNvSpPr>
            <p:nvPr/>
          </p:nvSpPr>
          <p:spPr bwMode="auto">
            <a:xfrm flipV="1">
              <a:off x="3552" y="3504"/>
              <a:ext cx="38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2882900" y="3736975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          kg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671888" y="37338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= 45,023 kg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381000" y="4572000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10 kg 3 g    = 10	</a:t>
            </a:r>
            <a:endParaRPr lang="en-US" sz="1600">
              <a:solidFill>
                <a:schemeClr val="tx2"/>
              </a:solidFill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917825" y="4343400"/>
            <a:ext cx="968375" cy="857250"/>
            <a:chOff x="3504" y="3216"/>
            <a:chExt cx="610" cy="540"/>
          </a:xfrm>
        </p:grpSpPr>
        <p:sp>
          <p:nvSpPr>
            <p:cNvPr id="18462" name="Text Box 24"/>
            <p:cNvSpPr txBox="1">
              <a:spLocks noChangeArrowheads="1"/>
            </p:cNvSpPr>
            <p:nvPr/>
          </p:nvSpPr>
          <p:spPr bwMode="auto">
            <a:xfrm>
              <a:off x="3552" y="3216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 3</a:t>
              </a:r>
            </a:p>
          </p:txBody>
        </p:sp>
        <p:sp>
          <p:nvSpPr>
            <p:cNvPr id="18463" name="Text Box 25"/>
            <p:cNvSpPr txBox="1">
              <a:spLocks noChangeArrowheads="1"/>
            </p:cNvSpPr>
            <p:nvPr/>
          </p:nvSpPr>
          <p:spPr bwMode="auto">
            <a:xfrm>
              <a:off x="3504" y="3504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1000</a:t>
              </a:r>
            </a:p>
          </p:txBody>
        </p:sp>
        <p:sp>
          <p:nvSpPr>
            <p:cNvPr id="18464" name="Line 26"/>
            <p:cNvSpPr>
              <a:spLocks noChangeShapeType="1"/>
            </p:cNvSpPr>
            <p:nvPr/>
          </p:nvSpPr>
          <p:spPr bwMode="auto">
            <a:xfrm flipV="1">
              <a:off x="3552" y="3504"/>
              <a:ext cx="38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2901950" y="4556125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          kg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3671888" y="4557713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= 10,003 kg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838200" y="5500688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500 g    = 	</a:t>
            </a:r>
            <a:endParaRPr lang="en-US" sz="1600">
              <a:solidFill>
                <a:schemeClr val="tx2"/>
              </a:solidFill>
            </a:endParaRP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743200" y="5272088"/>
            <a:ext cx="968375" cy="857250"/>
            <a:chOff x="3504" y="3216"/>
            <a:chExt cx="610" cy="540"/>
          </a:xfrm>
        </p:grpSpPr>
        <p:sp>
          <p:nvSpPr>
            <p:cNvPr id="18459" name="Text Box 31"/>
            <p:cNvSpPr txBox="1">
              <a:spLocks noChangeArrowheads="1"/>
            </p:cNvSpPr>
            <p:nvPr/>
          </p:nvSpPr>
          <p:spPr bwMode="auto">
            <a:xfrm>
              <a:off x="3552" y="3216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500</a:t>
              </a:r>
            </a:p>
          </p:txBody>
        </p:sp>
        <p:sp>
          <p:nvSpPr>
            <p:cNvPr id="18460" name="Text Box 32"/>
            <p:cNvSpPr txBox="1">
              <a:spLocks noChangeArrowheads="1"/>
            </p:cNvSpPr>
            <p:nvPr/>
          </p:nvSpPr>
          <p:spPr bwMode="auto">
            <a:xfrm>
              <a:off x="3504" y="3504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1000</a:t>
              </a:r>
            </a:p>
          </p:txBody>
        </p:sp>
        <p:sp>
          <p:nvSpPr>
            <p:cNvPr id="18461" name="Line 33"/>
            <p:cNvSpPr>
              <a:spLocks noChangeShapeType="1"/>
            </p:cNvSpPr>
            <p:nvPr/>
          </p:nvSpPr>
          <p:spPr bwMode="auto">
            <a:xfrm flipV="1">
              <a:off x="3552" y="3504"/>
              <a:ext cx="38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2822575" y="54737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          kg</a:t>
            </a: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3581400" y="54864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= 0,500 kg</a:t>
            </a:r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5029200" y="54864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= 0,5 kg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2362200" y="16764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</a:rPr>
              <a:t>ki – lô - gam</a:t>
            </a:r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304800" y="2057400"/>
            <a:ext cx="800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2 kg 50 g ;		45 kg 23 g ; 	  10kg 3 g ;	  500g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4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autoRev="1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6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8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7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940"/>
                            </p:stCondLst>
                            <p:childTnLst>
                              <p:par>
                                <p:cTn id="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60"/>
                            </p:stCondLst>
                            <p:childTnLst>
                              <p:par>
                                <p:cTn id="8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9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9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20"/>
                            </p:stCondLst>
                            <p:childTnLst>
                              <p:par>
                                <p:cTn id="10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1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740"/>
                            </p:stCondLst>
                            <p:childTnLst>
                              <p:par>
                                <p:cTn id="1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80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80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80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860"/>
                            </p:stCondLst>
                            <p:childTnLst>
                              <p:par>
                                <p:cTn id="1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80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80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80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70" grpId="0"/>
      <p:bldP spid="11275" grpId="0"/>
      <p:bldP spid="11276" grpId="0"/>
      <p:bldP spid="11277" grpId="0"/>
      <p:bldP spid="11279" grpId="0"/>
      <p:bldP spid="11284" grpId="0"/>
      <p:bldP spid="11285" grpId="0"/>
      <p:bldP spid="11286" grpId="0"/>
      <p:bldP spid="11291" grpId="0"/>
      <p:bldP spid="11292" grpId="0"/>
      <p:bldP spid="11293" grpId="0"/>
      <p:bldP spid="11298" grpId="0"/>
      <p:bldP spid="11299" grpId="0"/>
      <p:bldP spid="11300" grpId="0"/>
      <p:bldP spid="11301" grpId="0"/>
      <p:bldP spid="11301" grpId="1"/>
      <p:bldP spid="113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/>
            </a:r>
            <a:b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</a:br>
            <a:r>
              <a:rPr lang="en-US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Toán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 algn="ctr" eaLnBrk="0" hangingPunct="0">
              <a:defRPr/>
            </a:pPr>
            <a:r>
              <a:rPr lang="en-US" sz="2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Viết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các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số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đo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khối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lượng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dưới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dạng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số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thập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phân</a:t>
            </a:r>
            <a:endParaRPr lang="en-US" sz="2000" b="1" dirty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u="sng" dirty="0" err="1">
                <a:solidFill>
                  <a:srgbClr val="FF0000"/>
                </a:solidFill>
              </a:rPr>
              <a:t>Bài</a:t>
            </a:r>
            <a:r>
              <a:rPr lang="en-US" sz="2000" u="sng" dirty="0">
                <a:solidFill>
                  <a:srgbClr val="FF0000"/>
                </a:solidFill>
              </a:rPr>
              <a:t> 2 :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Viết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các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số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sau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dưới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dạng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số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thập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phân</a:t>
            </a:r>
            <a:r>
              <a:rPr lang="en-US" sz="2000" dirty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1000" y="1676400"/>
            <a:ext cx="853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b) Có đơn vị đo là      :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838200" y="2743200"/>
            <a:ext cx="6172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33400" y="2895600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2 tạ 50 kg  = 2	</a:t>
            </a:r>
            <a:endParaRPr lang="en-US" sz="1600">
              <a:solidFill>
                <a:schemeClr val="tx2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781300" y="2667000"/>
            <a:ext cx="968375" cy="857250"/>
            <a:chOff x="3504" y="3216"/>
            <a:chExt cx="610" cy="540"/>
          </a:xfrm>
        </p:grpSpPr>
        <p:sp>
          <p:nvSpPr>
            <p:cNvPr id="19493" name="Text Box 8"/>
            <p:cNvSpPr txBox="1">
              <a:spLocks noChangeArrowheads="1"/>
            </p:cNvSpPr>
            <p:nvPr/>
          </p:nvSpPr>
          <p:spPr bwMode="auto">
            <a:xfrm>
              <a:off x="3552" y="3216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 50</a:t>
              </a:r>
            </a:p>
          </p:txBody>
        </p:sp>
        <p:sp>
          <p:nvSpPr>
            <p:cNvPr id="19494" name="Text Box 9"/>
            <p:cNvSpPr txBox="1">
              <a:spLocks noChangeArrowheads="1"/>
            </p:cNvSpPr>
            <p:nvPr/>
          </p:nvSpPr>
          <p:spPr bwMode="auto">
            <a:xfrm>
              <a:off x="3504" y="3504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 100</a:t>
              </a:r>
            </a:p>
          </p:txBody>
        </p:sp>
        <p:sp>
          <p:nvSpPr>
            <p:cNvPr id="19495" name="Line 10"/>
            <p:cNvSpPr>
              <a:spLocks noChangeShapeType="1"/>
            </p:cNvSpPr>
            <p:nvPr/>
          </p:nvSpPr>
          <p:spPr bwMode="auto">
            <a:xfrm flipV="1">
              <a:off x="3552" y="3504"/>
              <a:ext cx="38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682875" y="2847975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          tạ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371850" y="285115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= 2, 50 tạ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724400" y="2833688"/>
            <a:ext cx="350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=  2,5 </a:t>
            </a:r>
            <a:r>
              <a:rPr lang="en-US" sz="2000" dirty="0" err="1">
                <a:solidFill>
                  <a:srgbClr val="FF0000"/>
                </a:solidFill>
              </a:rPr>
              <a:t>tạ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467" name="Text Box 14"/>
          <p:cNvSpPr txBox="1">
            <a:spLocks noChangeArrowheads="1"/>
          </p:cNvSpPr>
          <p:nvPr/>
        </p:nvSpPr>
        <p:spPr bwMode="auto">
          <a:xfrm>
            <a:off x="304800" y="3429000"/>
            <a:ext cx="6172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71513" y="3748088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3 tạ 3 kg  = 3	</a:t>
            </a:r>
            <a:endParaRPr lang="en-US" sz="1600">
              <a:solidFill>
                <a:schemeClr val="tx2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841625" y="3548063"/>
            <a:ext cx="968375" cy="857250"/>
            <a:chOff x="3504" y="3216"/>
            <a:chExt cx="610" cy="540"/>
          </a:xfrm>
        </p:grpSpPr>
        <p:sp>
          <p:nvSpPr>
            <p:cNvPr id="19490" name="Text Box 17"/>
            <p:cNvSpPr txBox="1">
              <a:spLocks noChangeArrowheads="1"/>
            </p:cNvSpPr>
            <p:nvPr/>
          </p:nvSpPr>
          <p:spPr bwMode="auto">
            <a:xfrm>
              <a:off x="3552" y="3216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  3</a:t>
              </a:r>
            </a:p>
          </p:txBody>
        </p:sp>
        <p:sp>
          <p:nvSpPr>
            <p:cNvPr id="19491" name="Text Box 18"/>
            <p:cNvSpPr txBox="1">
              <a:spLocks noChangeArrowheads="1"/>
            </p:cNvSpPr>
            <p:nvPr/>
          </p:nvSpPr>
          <p:spPr bwMode="auto">
            <a:xfrm>
              <a:off x="3504" y="3504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 100</a:t>
              </a:r>
            </a:p>
          </p:txBody>
        </p:sp>
        <p:sp>
          <p:nvSpPr>
            <p:cNvPr id="19492" name="Line 19"/>
            <p:cNvSpPr>
              <a:spLocks noChangeShapeType="1"/>
            </p:cNvSpPr>
            <p:nvPr/>
          </p:nvSpPr>
          <p:spPr bwMode="auto">
            <a:xfrm flipV="1">
              <a:off x="3552" y="3504"/>
              <a:ext cx="38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2895600" y="37338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         tạ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3505200" y="37338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= 3,03 tạ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1111250" y="4572000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34 kg  = 	</a:t>
            </a:r>
            <a:endParaRPr lang="en-US" sz="1600">
              <a:solidFill>
                <a:schemeClr val="tx2"/>
              </a:solidFill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667000" y="4343400"/>
            <a:ext cx="968375" cy="857250"/>
            <a:chOff x="3504" y="3216"/>
            <a:chExt cx="610" cy="540"/>
          </a:xfrm>
        </p:grpSpPr>
        <p:sp>
          <p:nvSpPr>
            <p:cNvPr id="19487" name="Text Box 24"/>
            <p:cNvSpPr txBox="1">
              <a:spLocks noChangeArrowheads="1"/>
            </p:cNvSpPr>
            <p:nvPr/>
          </p:nvSpPr>
          <p:spPr bwMode="auto">
            <a:xfrm>
              <a:off x="3552" y="3216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 34</a:t>
              </a:r>
            </a:p>
          </p:txBody>
        </p:sp>
        <p:sp>
          <p:nvSpPr>
            <p:cNvPr id="19488" name="Text Box 25"/>
            <p:cNvSpPr txBox="1">
              <a:spLocks noChangeArrowheads="1"/>
            </p:cNvSpPr>
            <p:nvPr/>
          </p:nvSpPr>
          <p:spPr bwMode="auto">
            <a:xfrm>
              <a:off x="3504" y="3504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 100</a:t>
              </a:r>
            </a:p>
          </p:txBody>
        </p:sp>
        <p:sp>
          <p:nvSpPr>
            <p:cNvPr id="19489" name="Line 26"/>
            <p:cNvSpPr>
              <a:spLocks noChangeShapeType="1"/>
            </p:cNvSpPr>
            <p:nvPr/>
          </p:nvSpPr>
          <p:spPr bwMode="auto">
            <a:xfrm flipV="1">
              <a:off x="3552" y="3504"/>
              <a:ext cx="38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2622550" y="4543425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          tạ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451225" y="452755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= 0,34 tạ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790575" y="5500688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450 kg    = 	</a:t>
            </a:r>
            <a:endParaRPr lang="en-US" sz="1600">
              <a:solidFill>
                <a:schemeClr val="tx2"/>
              </a:solidFill>
            </a:endParaRP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743200" y="5272088"/>
            <a:ext cx="968375" cy="857250"/>
            <a:chOff x="3504" y="3216"/>
            <a:chExt cx="610" cy="540"/>
          </a:xfrm>
        </p:grpSpPr>
        <p:sp>
          <p:nvSpPr>
            <p:cNvPr id="19484" name="Text Box 31"/>
            <p:cNvSpPr txBox="1">
              <a:spLocks noChangeArrowheads="1"/>
            </p:cNvSpPr>
            <p:nvPr/>
          </p:nvSpPr>
          <p:spPr bwMode="auto">
            <a:xfrm>
              <a:off x="3552" y="3216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450</a:t>
              </a:r>
            </a:p>
          </p:txBody>
        </p:sp>
        <p:sp>
          <p:nvSpPr>
            <p:cNvPr id="19485" name="Text Box 32"/>
            <p:cNvSpPr txBox="1">
              <a:spLocks noChangeArrowheads="1"/>
            </p:cNvSpPr>
            <p:nvPr/>
          </p:nvSpPr>
          <p:spPr bwMode="auto">
            <a:xfrm>
              <a:off x="3504" y="3504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 100</a:t>
              </a:r>
            </a:p>
          </p:txBody>
        </p:sp>
        <p:sp>
          <p:nvSpPr>
            <p:cNvPr id="19486" name="Line 33"/>
            <p:cNvSpPr>
              <a:spLocks noChangeShapeType="1"/>
            </p:cNvSpPr>
            <p:nvPr/>
          </p:nvSpPr>
          <p:spPr bwMode="auto">
            <a:xfrm flipV="1">
              <a:off x="3552" y="350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2667000" y="5472113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          tạ</a:t>
            </a: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3276600" y="5500688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= 4,50 tạ </a:t>
            </a: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4433888" y="5500688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= 4,5 tạ</a:t>
            </a:r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2682875" y="16764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tạ </a:t>
            </a:r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2695575" y="1663700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tạ</a:t>
            </a:r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609600" y="2057400"/>
            <a:ext cx="853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2 tạ  50 kg ;	3 tạ 3 kg ; 	  34 kg ;	 450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2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7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60"/>
                            </p:stCondLst>
                            <p:childTnLst>
                              <p:par>
                                <p:cTn id="7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980"/>
                            </p:stCondLst>
                            <p:childTnLst>
                              <p:par>
                                <p:cTn id="8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9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40"/>
                            </p:stCondLst>
                            <p:childTnLst>
                              <p:par>
                                <p:cTn id="9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60"/>
                            </p:stCondLst>
                            <p:childTnLst>
                              <p:par>
                                <p:cTn id="10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780"/>
                            </p:stCondLst>
                            <p:childTnLst>
                              <p:par>
                                <p:cTn id="1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80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80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80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80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80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80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4" grpId="0"/>
      <p:bldP spid="12299" grpId="0"/>
      <p:bldP spid="12300" grpId="0"/>
      <p:bldP spid="12301" grpId="0"/>
      <p:bldP spid="12303" grpId="0"/>
      <p:bldP spid="12308" grpId="0"/>
      <p:bldP spid="12309" grpId="0"/>
      <p:bldP spid="12310" grpId="0"/>
      <p:bldP spid="12315" grpId="0"/>
      <p:bldP spid="12316" grpId="0"/>
      <p:bldP spid="12317" grpId="0"/>
      <p:bldP spid="12322" grpId="0"/>
      <p:bldP spid="12323" grpId="0"/>
      <p:bldP spid="12324" grpId="0"/>
      <p:bldP spid="12325" grpId="0"/>
      <p:bldP spid="12326" grpId="0"/>
      <p:bldP spid="123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/>
            </a:r>
            <a:b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</a:br>
            <a:r>
              <a:rPr lang="en-US" sz="20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Toán</a:t>
            </a:r>
            <a:endParaRPr lang="en-US" sz="2000" b="1" u="sng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Viết</a:t>
            </a:r>
            <a:r>
              <a:rPr lang="en-US" sz="20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các</a:t>
            </a:r>
            <a:r>
              <a:rPr lang="en-US" sz="20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số</a:t>
            </a:r>
            <a:r>
              <a:rPr lang="en-US" sz="20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đo</a:t>
            </a:r>
            <a:r>
              <a:rPr lang="en-US" sz="20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khối</a:t>
            </a:r>
            <a:r>
              <a:rPr lang="en-US" sz="20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lượng</a:t>
            </a:r>
            <a:r>
              <a:rPr lang="en-US" sz="20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dưới</a:t>
            </a:r>
            <a:r>
              <a:rPr lang="en-US" sz="20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dạng</a:t>
            </a:r>
            <a:r>
              <a:rPr lang="en-US" sz="20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số</a:t>
            </a:r>
            <a:r>
              <a:rPr lang="en-US" sz="20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thập</a:t>
            </a:r>
            <a:r>
              <a:rPr lang="en-US" sz="20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phân</a:t>
            </a:r>
            <a:endParaRPr lang="en-US" sz="2000" b="1" dirty="0">
              <a:solidFill>
                <a:srgbClr val="FF9417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" y="1447800"/>
            <a:ext cx="8458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0" lvl="1" indent="-2971800" eaLnBrk="0" hangingPunct="0">
              <a:spcBef>
                <a:spcPct val="50000"/>
              </a:spcBef>
            </a:pPr>
            <a:r>
              <a:rPr lang="en-US" sz="2000" u="sng" dirty="0" err="1">
                <a:solidFill>
                  <a:srgbClr val="FF0000"/>
                </a:solidFill>
              </a:rPr>
              <a:t>Bài</a:t>
            </a:r>
            <a:r>
              <a:rPr lang="en-US" sz="2000" u="sng" dirty="0">
                <a:solidFill>
                  <a:srgbClr val="FF0000"/>
                </a:solidFill>
              </a:rPr>
              <a:t> 3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 err="1">
                <a:solidFill>
                  <a:srgbClr val="FF0000"/>
                </a:solidFill>
              </a:rPr>
              <a:t>Trong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vườn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thú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có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6 con </a:t>
            </a:r>
            <a:r>
              <a:rPr lang="en-US" sz="2000" dirty="0" err="1" smtClean="0">
                <a:solidFill>
                  <a:srgbClr val="FF0000"/>
                </a:solidFill>
              </a:rPr>
              <a:t>sư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tử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  <a:r>
              <a:rPr lang="en-US" sz="2000" dirty="0" err="1" smtClean="0">
                <a:solidFill>
                  <a:srgbClr val="FF0000"/>
                </a:solidFill>
              </a:rPr>
              <a:t>Trung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bình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mỗi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ngày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một</a:t>
            </a:r>
            <a:r>
              <a:rPr lang="en-US" sz="2000" dirty="0" smtClean="0">
                <a:solidFill>
                  <a:srgbClr val="FF0000"/>
                </a:solidFill>
              </a:rPr>
              <a:t> con</a:t>
            </a:r>
          </a:p>
          <a:p>
            <a:pPr marL="3429000" lvl="1" indent="-2971800" eaLnBrk="0" hangingPunct="0">
              <a:spcBef>
                <a:spcPct val="50000"/>
              </a:spcBef>
            </a:pPr>
            <a:r>
              <a:rPr lang="en-US" sz="2000" dirty="0" err="1" smtClean="0">
                <a:solidFill>
                  <a:srgbClr val="FF0000"/>
                </a:solidFill>
              </a:rPr>
              <a:t>ăn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hết</a:t>
            </a:r>
            <a:r>
              <a:rPr lang="en-US" sz="2000" dirty="0" smtClean="0">
                <a:solidFill>
                  <a:srgbClr val="FF0000"/>
                </a:solidFill>
              </a:rPr>
              <a:t> 9 kg </a:t>
            </a:r>
            <a:r>
              <a:rPr lang="en-US" sz="2000" dirty="0" err="1" smtClean="0">
                <a:solidFill>
                  <a:srgbClr val="FF0000"/>
                </a:solidFill>
              </a:rPr>
              <a:t>thịt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  <a:r>
              <a:rPr lang="en-US" sz="2000" dirty="0" err="1" smtClean="0">
                <a:solidFill>
                  <a:srgbClr val="FF0000"/>
                </a:solidFill>
              </a:rPr>
              <a:t>Hỏi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cần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bao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nhiêu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tấn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thịt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để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nuôi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số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sư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tử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đó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trong</a:t>
            </a:r>
            <a:endParaRPr lang="en-US" sz="2000" dirty="0">
              <a:solidFill>
                <a:srgbClr val="FF0000"/>
              </a:solidFill>
            </a:endParaRPr>
          </a:p>
          <a:p>
            <a:pPr marL="3429000" lvl="1" indent="-2971800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30 </a:t>
            </a:r>
            <a:r>
              <a:rPr lang="en-US" sz="2000" dirty="0" err="1" smtClean="0">
                <a:solidFill>
                  <a:srgbClr val="FF0000"/>
                </a:solidFill>
              </a:rPr>
              <a:t>ngày</a:t>
            </a:r>
            <a:r>
              <a:rPr lang="en-US" sz="2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6432550" y="2378075"/>
            <a:ext cx="381000" cy="0"/>
          </a:xfrm>
          <a:prstGeom prst="line">
            <a:avLst/>
          </a:prstGeom>
          <a:noFill/>
          <a:ln w="28575">
            <a:solidFill>
              <a:srgbClr val="6EF1F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657600" y="274320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u="sng">
                <a:solidFill>
                  <a:schemeClr val="tx2"/>
                </a:solidFill>
              </a:rPr>
              <a:t>Bài giải</a:t>
            </a:r>
            <a:r>
              <a:rPr lang="en-US">
                <a:solidFill>
                  <a:schemeClr val="tx2"/>
                </a:solidFill>
              </a:rPr>
              <a:t> :</a:t>
            </a: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4572000" y="3429000"/>
            <a:ext cx="0" cy="3048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-457200" y="3854450"/>
            <a:ext cx="5486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1600" dirty="0" err="1" smtClean="0">
                <a:solidFill>
                  <a:schemeClr val="tx2"/>
                </a:solidFill>
              </a:rPr>
              <a:t>Cần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số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thịt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để</a:t>
            </a:r>
            <a:r>
              <a:rPr lang="en-US" sz="1600" dirty="0" smtClean="0">
                <a:solidFill>
                  <a:schemeClr val="tx2"/>
                </a:solidFill>
              </a:rPr>
              <a:t> 1 </a:t>
            </a:r>
            <a:r>
              <a:rPr lang="en-US" sz="1600" dirty="0">
                <a:solidFill>
                  <a:schemeClr val="tx2"/>
                </a:solidFill>
              </a:rPr>
              <a:t>con </a:t>
            </a:r>
            <a:r>
              <a:rPr lang="en-US" sz="1600" dirty="0" err="1">
                <a:solidFill>
                  <a:schemeClr val="tx2"/>
                </a:solidFill>
              </a:rPr>
              <a:t>sư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tử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ăn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trong</a:t>
            </a:r>
            <a:r>
              <a:rPr lang="en-US" sz="1600" dirty="0">
                <a:solidFill>
                  <a:schemeClr val="tx2"/>
                </a:solidFill>
              </a:rPr>
              <a:t> 30 </a:t>
            </a:r>
            <a:r>
              <a:rPr lang="en-US" sz="1600" dirty="0" err="1">
                <a:solidFill>
                  <a:schemeClr val="tx2"/>
                </a:solidFill>
              </a:rPr>
              <a:t>ngày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là</a:t>
            </a:r>
            <a:r>
              <a:rPr lang="en-US" sz="1600" dirty="0">
                <a:solidFill>
                  <a:schemeClr val="tx2"/>
                </a:solidFill>
              </a:rPr>
              <a:t> :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28600" y="4311650"/>
            <a:ext cx="297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9 x 30 = 270 (kg)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152400" y="5149850"/>
            <a:ext cx="2819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</a:rPr>
              <a:t>270 x 6 = 1620 (kg)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381000" y="6019800"/>
            <a:ext cx="281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u="sng">
                <a:solidFill>
                  <a:schemeClr val="tx2"/>
                </a:solidFill>
              </a:rPr>
              <a:t>Đáp số</a:t>
            </a:r>
            <a:r>
              <a:rPr lang="en-US">
                <a:solidFill>
                  <a:schemeClr val="tx2"/>
                </a:solidFill>
              </a:rPr>
              <a:t> : 1,62 tấn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-381000" y="3276600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u="sng">
                <a:solidFill>
                  <a:schemeClr val="tx2"/>
                </a:solidFill>
              </a:rPr>
              <a:t>Cách 1</a:t>
            </a:r>
            <a:r>
              <a:rPr lang="en-US">
                <a:solidFill>
                  <a:schemeClr val="tx2"/>
                </a:solidFill>
              </a:rPr>
              <a:t> :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4572000" y="327660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u="sng">
                <a:solidFill>
                  <a:schemeClr val="tx2"/>
                </a:solidFill>
              </a:rPr>
              <a:t>Cách 2</a:t>
            </a:r>
            <a:r>
              <a:rPr lang="en-US">
                <a:solidFill>
                  <a:schemeClr val="tx2"/>
                </a:solidFill>
              </a:rPr>
              <a:t> :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4191000" y="3886200"/>
            <a:ext cx="5486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1600" dirty="0" err="1" smtClean="0">
                <a:solidFill>
                  <a:schemeClr val="tx2"/>
                </a:solidFill>
              </a:rPr>
              <a:t>Cần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số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thịt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để</a:t>
            </a:r>
            <a:r>
              <a:rPr lang="en-US" sz="1600" dirty="0" smtClean="0">
                <a:solidFill>
                  <a:schemeClr val="tx2"/>
                </a:solidFill>
              </a:rPr>
              <a:t> 6 </a:t>
            </a:r>
            <a:r>
              <a:rPr lang="en-US" sz="1600" dirty="0">
                <a:solidFill>
                  <a:schemeClr val="tx2"/>
                </a:solidFill>
              </a:rPr>
              <a:t>con </a:t>
            </a:r>
            <a:r>
              <a:rPr lang="en-US" sz="1600" dirty="0" err="1">
                <a:solidFill>
                  <a:schemeClr val="tx2"/>
                </a:solidFill>
              </a:rPr>
              <a:t>sư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tử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ăn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trong</a:t>
            </a:r>
            <a:r>
              <a:rPr lang="en-US" sz="1600" dirty="0">
                <a:solidFill>
                  <a:schemeClr val="tx2"/>
                </a:solidFill>
              </a:rPr>
              <a:t> 1 </a:t>
            </a:r>
            <a:r>
              <a:rPr lang="en-US" sz="1600" dirty="0" err="1">
                <a:solidFill>
                  <a:schemeClr val="tx2"/>
                </a:solidFill>
              </a:rPr>
              <a:t>ngày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là</a:t>
            </a:r>
            <a:r>
              <a:rPr lang="en-US" sz="1600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4095750" y="4724400"/>
            <a:ext cx="5486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1600" dirty="0" err="1" smtClean="0">
                <a:solidFill>
                  <a:schemeClr val="tx2"/>
                </a:solidFill>
              </a:rPr>
              <a:t>Cần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số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thịt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để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6 con </a:t>
            </a:r>
            <a:r>
              <a:rPr lang="en-US" sz="1600" dirty="0" err="1">
                <a:solidFill>
                  <a:schemeClr val="tx2"/>
                </a:solidFill>
              </a:rPr>
              <a:t>sư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tử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ăn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trong</a:t>
            </a:r>
            <a:r>
              <a:rPr lang="en-US" sz="1600" dirty="0">
                <a:solidFill>
                  <a:schemeClr val="tx2"/>
                </a:solidFill>
              </a:rPr>
              <a:t> 30 </a:t>
            </a:r>
            <a:r>
              <a:rPr lang="en-US" sz="1600" dirty="0" err="1">
                <a:solidFill>
                  <a:schemeClr val="tx2"/>
                </a:solidFill>
              </a:rPr>
              <a:t>ngày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là</a:t>
            </a:r>
            <a:r>
              <a:rPr lang="en-US" sz="1600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5029200" y="4343400"/>
            <a:ext cx="297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9 x 6 = 54 (kg)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4953000" y="5181600"/>
            <a:ext cx="2819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</a:rPr>
              <a:t>54 x 30 = 1620 (kg)</a:t>
            </a: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5029200" y="5988050"/>
            <a:ext cx="281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u="sng">
                <a:solidFill>
                  <a:schemeClr val="tx2"/>
                </a:solidFill>
              </a:rPr>
              <a:t>Đáp số</a:t>
            </a:r>
            <a:r>
              <a:rPr lang="en-US">
                <a:solidFill>
                  <a:schemeClr val="tx2"/>
                </a:solidFill>
              </a:rPr>
              <a:t> : 1,62 tấn</a:t>
            </a: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-457200" y="4724400"/>
            <a:ext cx="5486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1600" dirty="0" err="1" smtClean="0">
                <a:solidFill>
                  <a:schemeClr val="tx2"/>
                </a:solidFill>
              </a:rPr>
              <a:t>Cần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số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thịt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để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6 con </a:t>
            </a:r>
            <a:r>
              <a:rPr lang="en-US" sz="1600" dirty="0" err="1">
                <a:solidFill>
                  <a:schemeClr val="tx2"/>
                </a:solidFill>
              </a:rPr>
              <a:t>sư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tử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ăn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trong</a:t>
            </a:r>
            <a:r>
              <a:rPr lang="en-US" sz="1600" dirty="0">
                <a:solidFill>
                  <a:schemeClr val="tx2"/>
                </a:solidFill>
              </a:rPr>
              <a:t> 30 </a:t>
            </a:r>
            <a:r>
              <a:rPr lang="en-US" sz="1600" dirty="0" err="1">
                <a:solidFill>
                  <a:schemeClr val="tx2"/>
                </a:solidFill>
              </a:rPr>
              <a:t>ngày</a:t>
            </a:r>
            <a:r>
              <a:rPr lang="en-US" sz="1600" dirty="0">
                <a:solidFill>
                  <a:schemeClr val="tx2"/>
                </a:solidFill>
              </a:rPr>
              <a:t>  </a:t>
            </a:r>
            <a:r>
              <a:rPr lang="en-US" sz="1600" dirty="0" err="1">
                <a:solidFill>
                  <a:schemeClr val="tx2"/>
                </a:solidFill>
              </a:rPr>
              <a:t>là</a:t>
            </a:r>
            <a:r>
              <a:rPr lang="en-US" sz="1600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152400" y="5638800"/>
            <a:ext cx="281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1620 kg = 1,62 tấn</a:t>
            </a: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4908550" y="5581650"/>
            <a:ext cx="281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1620 kg = 1,62 tấn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72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2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68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28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88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7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120"/>
                            </p:stCondLst>
                            <p:childTnLst>
                              <p:par>
                                <p:cTn id="9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60"/>
                            </p:stCondLst>
                            <p:childTnLst>
                              <p:par>
                                <p:cTn id="9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160"/>
                            </p:stCondLst>
                            <p:childTnLst>
                              <p:par>
                                <p:cTn id="10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760"/>
                            </p:stCondLst>
                            <p:childTnLst>
                              <p:par>
                                <p:cTn id="10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24" grpId="0" animBg="1"/>
      <p:bldP spid="13327" grpId="0"/>
      <p:bldP spid="13328" grpId="0" animBg="1"/>
      <p:bldP spid="13329" grpId="0"/>
      <p:bldP spid="13330" grpId="0"/>
      <p:bldP spid="13331" grpId="0"/>
      <p:bldP spid="13332" grpId="0"/>
      <p:bldP spid="13333" grpId="0"/>
      <p:bldP spid="13334" grpId="0"/>
      <p:bldP spid="13335" grpId="0"/>
      <p:bldP spid="13336" grpId="0"/>
      <p:bldP spid="13337" grpId="0"/>
      <p:bldP spid="13338" grpId="0"/>
      <p:bldP spid="13339" grpId="0"/>
      <p:bldP spid="13340" grpId="0"/>
      <p:bldP spid="13341" grpId="0"/>
      <p:bldP spid="133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Toán</a:t>
            </a:r>
            <a:endParaRPr lang="en-US" sz="2000" b="1" u="sng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Viết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các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số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đo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khối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lượng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dưới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dạng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số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thập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phân</a:t>
            </a:r>
            <a:endParaRPr lang="en-US" sz="2000" b="1" dirty="0">
              <a:solidFill>
                <a:srgbClr val="FF33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304800" y="1600200"/>
            <a:ext cx="4267200" cy="1524000"/>
          </a:xfrm>
          <a:prstGeom prst="irregularSeal2">
            <a:avLst/>
          </a:prstGeom>
          <a:solidFill>
            <a:srgbClr val="6EF1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 i="1" dirty="0" err="1" smtClean="0">
                <a:solidFill>
                  <a:srgbClr val="FF3300"/>
                </a:solidFill>
              </a:rPr>
              <a:t>Củng</a:t>
            </a:r>
            <a:r>
              <a:rPr lang="en-US" sz="2800" b="1" i="1" dirty="0" smtClean="0">
                <a:solidFill>
                  <a:srgbClr val="FF3300"/>
                </a:solidFill>
              </a:rPr>
              <a:t> </a:t>
            </a:r>
            <a:r>
              <a:rPr lang="en-US" sz="2800" b="1" i="1" dirty="0" err="1" smtClean="0">
                <a:solidFill>
                  <a:srgbClr val="FF3300"/>
                </a:solidFill>
              </a:rPr>
              <a:t>cố</a:t>
            </a:r>
            <a:endParaRPr lang="en-US" sz="2800" b="1" i="1" dirty="0">
              <a:solidFill>
                <a:srgbClr val="FF3300"/>
              </a:solidFill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3886200" y="1905000"/>
            <a:ext cx="4572000" cy="1905000"/>
          </a:xfrm>
          <a:prstGeom prst="star24">
            <a:avLst>
              <a:gd name="adj" fmla="val 37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chemeClr val="folHlink"/>
                </a:solidFill>
              </a:rPr>
              <a:t>Hãy chọn số đúng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8600" y="3673475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3 tấn 8 kg</a:t>
            </a:r>
            <a:r>
              <a:rPr lang="en-US" sz="2000"/>
              <a:t>  </a:t>
            </a:r>
            <a:r>
              <a:rPr lang="en-US" sz="2000">
                <a:solidFill>
                  <a:schemeClr val="tx2"/>
                </a:solidFill>
              </a:rPr>
              <a:t>= </a:t>
            </a:r>
            <a:r>
              <a:rPr lang="en-US" sz="2000"/>
              <a:t>    	</a:t>
            </a:r>
            <a:endParaRPr lang="en-US" sz="160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28600" y="4359275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A. 3,800	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676400" y="434340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B. 3,080	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225800" y="434340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C. 3,008	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905000" y="365760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</a:rPr>
              <a:t>3,008</a:t>
            </a:r>
            <a:endParaRPr lang="en-US" sz="1600">
              <a:solidFill>
                <a:srgbClr val="FF3300"/>
              </a:solidFill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133600" y="365760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/>
              <a:t>…</a:t>
            </a:r>
            <a:endParaRPr lang="en-US" sz="1600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895600" y="3660775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tấn	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381000" y="4876800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90 kg  =     	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81000" y="556260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A. 0,9	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828800" y="5546725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B. 0,090	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378200" y="5546725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C. 0,009	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600200" y="4829175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</a:rPr>
              <a:t>0,9</a:t>
            </a:r>
            <a:endParaRPr lang="en-US" sz="1600">
              <a:solidFill>
                <a:srgbClr val="FF3300"/>
              </a:solidFill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1666875" y="4848225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/>
              <a:t>…</a:t>
            </a:r>
            <a:endParaRPr lang="en-US" sz="1600"/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2362200" y="4816475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tạ</a:t>
            </a:r>
            <a:endParaRPr lang="en-US" sz="16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2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5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833 -0.00231 L -0.44583 -1.11111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416 4.07407E-6 L -0.16111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6111 3.7037E-6 L -0.15695 -0.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6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740"/>
                            </p:stCondLst>
                            <p:childTnLst>
                              <p:par>
                                <p:cTn id="1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820"/>
                            </p:stCondLst>
                            <p:childTnLst>
                              <p:par>
                                <p:cTn id="1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8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8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8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940"/>
                            </p:stCondLst>
                            <p:childTnLst>
                              <p:par>
                                <p:cTn id="1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80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80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80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180"/>
                            </p:stCondLst>
                            <p:childTnLst>
                              <p:par>
                                <p:cTn id="1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8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8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8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0.00509 L 0.1125 0.00509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112E-17 -1.11111E-6 L 0.77917 0.0023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44444E-6 2.59259E-6 L 0.65139 0.00231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8" presetClass="exit" presetSubtype="16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62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125 0.00509 L 0.1125 -0.11111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8" presetID="53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1" grpId="0"/>
      <p:bldP spid="14342" grpId="0"/>
      <p:bldP spid="14343" grpId="0"/>
      <p:bldP spid="14344" grpId="0"/>
      <p:bldP spid="14346" grpId="0"/>
      <p:bldP spid="14347" grpId="0"/>
      <p:bldP spid="14348" grpId="0"/>
      <p:bldP spid="14349" grpId="0"/>
      <p:bldP spid="14349" grpId="1"/>
      <p:bldP spid="14349" grpId="2"/>
      <p:bldP spid="14349" grpId="3"/>
      <p:bldP spid="14350" grpId="0"/>
      <p:bldP spid="14350" grpId="1"/>
      <p:bldP spid="14351" grpId="0"/>
      <p:bldP spid="14351" grpId="1"/>
      <p:bldP spid="14351" grpId="2"/>
      <p:bldP spid="14352" grpId="0"/>
      <p:bldP spid="14353" grpId="0"/>
      <p:bldP spid="14353" grpId="1"/>
      <p:bldP spid="143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anh slide\child-cartoon-illustration-cartoon-stud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2133600" y="1981201"/>
            <a:ext cx="5638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học tập thật tốt nhé!</a:t>
            </a:r>
          </a:p>
        </p:txBody>
      </p:sp>
    </p:spTree>
    <p:extLst>
      <p:ext uri="{BB962C8B-B14F-4D97-AF65-F5344CB8AC3E}">
        <p14:creationId xmlns:p14="http://schemas.microsoft.com/office/powerpoint/2010/main" val="9207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图片 37896" descr="1-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6" y="1943100"/>
            <a:ext cx="24796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37893" descr="1-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586164"/>
            <a:ext cx="23876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37894" descr="1-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9" y="831851"/>
            <a:ext cx="729932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37895" descr="1-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4" y="731838"/>
            <a:ext cx="2243137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525713" y="3143251"/>
            <a:ext cx="44577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66"/>
                </a:solidFill>
              </a:rPr>
              <a:t>KHỞI ĐỘNG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960" y="870979"/>
            <a:ext cx="1907381" cy="1907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64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027364" y="1182688"/>
            <a:ext cx="3298825" cy="9906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1" descr="玫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038226"/>
            <a:ext cx="14922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86176" y="1352551"/>
            <a:ext cx="2640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5125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9" y="2343150"/>
            <a:ext cx="28479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3213100"/>
            <a:ext cx="472440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en-US" sz="7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7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0" y="2427288"/>
            <a:ext cx="4572000" cy="6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da-DK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400m</a:t>
            </a:r>
            <a:r>
              <a:rPr lang="da-DK" altLang="en-US" b="1" i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...... </a:t>
            </a:r>
            <a:r>
              <a:rPr lang="da-DK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da-DK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altLang="en-US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3027364" y="1182688"/>
            <a:ext cx="3298825" cy="9906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21" descr="玫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038226"/>
            <a:ext cx="14922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86176" y="1352551"/>
            <a:ext cx="2640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1/4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9" y="2343150"/>
            <a:ext cx="28479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257676"/>
            <a:ext cx="94456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图片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425">
            <a:off x="244475" y="2665414"/>
            <a:ext cx="1239838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06725" y="5192714"/>
            <a:ext cx="3130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0" y="2427288"/>
            <a:ext cx="4572000" cy="128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26dm </a:t>
            </a:r>
            <a:r>
              <a:rPr lang="da-DK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a-DK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..........dam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da-DK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altLang="en-US" sz="3600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3027364" y="1182688"/>
            <a:ext cx="3298825" cy="9906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21" descr="玫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038226"/>
            <a:ext cx="14922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86176" y="1352551"/>
            <a:ext cx="2640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2/4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9" y="2343150"/>
            <a:ext cx="28479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图片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257676"/>
            <a:ext cx="94456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图片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425">
            <a:off x="244475" y="2665414"/>
            <a:ext cx="1239838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06725" y="5192714"/>
            <a:ext cx="3130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0,26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8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0" y="2427288"/>
            <a:ext cx="4572000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da-DK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70mm</a:t>
            </a:r>
            <a:r>
              <a:rPr lang="da-DK" altLang="en-US" sz="3600" b="1" i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..... m</a:t>
            </a:r>
            <a:r>
              <a:rPr lang="da-DK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altLang="en-US" sz="3600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3027364" y="1182688"/>
            <a:ext cx="3298825" cy="9906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21" descr="玫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038226"/>
            <a:ext cx="14922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86176" y="1352551"/>
            <a:ext cx="2640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3/4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9" y="2343150"/>
            <a:ext cx="28479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图片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257676"/>
            <a:ext cx="94456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图片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425">
            <a:off x="244475" y="2665414"/>
            <a:ext cx="1239838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28825" y="5192714"/>
            <a:ext cx="4108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1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0" y="24272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195dm </a:t>
            </a:r>
            <a:r>
              <a:rPr lang="da-DK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a-DK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 hm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3027364" y="1182688"/>
            <a:ext cx="3298825" cy="9906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21" descr="玫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038226"/>
            <a:ext cx="14922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86176" y="1352551"/>
            <a:ext cx="2640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4/4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9" y="2343150"/>
            <a:ext cx="28479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图片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257676"/>
            <a:ext cx="94456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425">
            <a:off x="244475" y="2665414"/>
            <a:ext cx="1239838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28825" y="5192714"/>
            <a:ext cx="4108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0,195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5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solidFill>
            <a:srgbClr val="7DD9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hape 117"/>
          <p:cNvSpPr txBox="1">
            <a:spLocks/>
          </p:cNvSpPr>
          <p:nvPr/>
        </p:nvSpPr>
        <p:spPr bwMode="auto">
          <a:xfrm>
            <a:off x="2971800" y="1905001"/>
            <a:ext cx="3048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1000" y="2708276"/>
            <a:ext cx="7924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99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Toán</a:t>
            </a:r>
            <a:endParaRPr lang="en-US" sz="2400" b="1" u="sng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Viết</a:t>
            </a:r>
            <a:r>
              <a:rPr lang="en-US" sz="24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các</a:t>
            </a:r>
            <a:r>
              <a:rPr lang="en-US" sz="24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số</a:t>
            </a:r>
            <a:r>
              <a:rPr lang="en-US" sz="24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đo</a:t>
            </a:r>
            <a:r>
              <a:rPr lang="en-US" sz="24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khối</a:t>
            </a:r>
            <a:r>
              <a:rPr lang="en-US" sz="24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lượng</a:t>
            </a:r>
            <a:r>
              <a:rPr lang="en-US" sz="24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dưới</a:t>
            </a:r>
            <a:r>
              <a:rPr lang="en-US" sz="24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dạng</a:t>
            </a:r>
            <a:r>
              <a:rPr lang="en-US" sz="24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số</a:t>
            </a:r>
            <a:r>
              <a:rPr lang="en-US" sz="24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thập</a:t>
            </a:r>
            <a:r>
              <a:rPr lang="en-US" sz="2400" b="1" dirty="0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941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phân</a:t>
            </a:r>
            <a:endParaRPr lang="en-US" sz="2400" b="1" dirty="0">
              <a:solidFill>
                <a:srgbClr val="FF9417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219200" y="3048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tấn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676400" y="3048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tạ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819400" y="30321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yến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505200" y="301625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kg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191000" y="30194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hg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029200" y="3022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dag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943600" y="2971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g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762000" y="1981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Bảng đơn vị đo khối lượng</a:t>
            </a:r>
          </a:p>
        </p:txBody>
      </p:sp>
      <p:sp>
        <p:nvSpPr>
          <p:cNvPr id="4108" name="AutoShape 12"/>
          <p:cNvSpPr>
            <a:spLocks/>
          </p:cNvSpPr>
          <p:nvPr/>
        </p:nvSpPr>
        <p:spPr bwMode="auto">
          <a:xfrm rot="-5400000">
            <a:off x="2263775" y="2765425"/>
            <a:ext cx="349250" cy="1981200"/>
          </a:xfrm>
          <a:prstGeom prst="leftBrace">
            <a:avLst>
              <a:gd name="adj1" fmla="val 47273"/>
              <a:gd name="adj2" fmla="val 50000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AutoShape 13"/>
          <p:cNvSpPr>
            <a:spLocks/>
          </p:cNvSpPr>
          <p:nvPr/>
        </p:nvSpPr>
        <p:spPr bwMode="auto">
          <a:xfrm rot="-5400000">
            <a:off x="5372100" y="2628900"/>
            <a:ext cx="381000" cy="2133600"/>
          </a:xfrm>
          <a:prstGeom prst="leftBrace">
            <a:avLst>
              <a:gd name="adj1" fmla="val 46667"/>
              <a:gd name="adj2" fmla="val 50000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295400" y="4114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Lớn hơn kg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419600" y="4038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Nhỏ hơn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8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autoRev="1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3" dur="500" autoRev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500" autoRev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500" autoRev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autoRev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autoRev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autoRev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0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1" dur="500" autoRev="1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autoRev="1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autoRev="1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5" dur="500" autoRev="1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autoRev="1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autoRev="1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4100" grpId="1"/>
      <p:bldP spid="4101" grpId="0"/>
      <p:bldP spid="4101" grpId="1"/>
      <p:bldP spid="4102" grpId="0"/>
      <p:bldP spid="4103" grpId="0"/>
      <p:bldP spid="4103" grpId="1"/>
      <p:bldP spid="4103" grpId="2"/>
      <p:bldP spid="4104" grpId="0"/>
      <p:bldP spid="4105" grpId="0"/>
      <p:bldP spid="4106" grpId="0"/>
      <p:bldP spid="4106" grpId="1"/>
      <p:bldP spid="4107" grpId="0"/>
      <p:bldP spid="4108" grpId="0" animBg="1"/>
      <p:bldP spid="4109" grpId="0" animBg="1"/>
      <p:bldP spid="4110" grpId="0"/>
      <p:bldP spid="41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934</Words>
  <Application>Microsoft Office PowerPoint</Application>
  <PresentationFormat>On-screen Show (4:3)</PresentationFormat>
  <Paragraphs>247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LuuTuyen16</dc:creator>
  <cp:lastModifiedBy>Do Viet Quoc</cp:lastModifiedBy>
  <cp:revision>12</cp:revision>
  <dcterms:created xsi:type="dcterms:W3CDTF">2008-10-23T14:04:03Z</dcterms:created>
  <dcterms:modified xsi:type="dcterms:W3CDTF">2021-11-02T01:52:57Z</dcterms:modified>
</cp:coreProperties>
</file>